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Dosis" pitchFamily="2" charset="77"/>
      <p:regular r:id="rId43"/>
      <p:bold r:id="rId44"/>
    </p:embeddedFont>
    <p:embeddedFont>
      <p:font typeface="Dosis ExtraLight" pitchFamily="2" charset="77"/>
      <p:regular r:id="rId45"/>
      <p:bold r:id="rId46"/>
    </p:embeddedFont>
    <p:embeddedFont>
      <p:font typeface="Pontano Sans" pitchFamily="2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1"/>
  </p:normalViewPr>
  <p:slideViewPr>
    <p:cSldViewPr snapToGrid="0" snapToObjects="1">
      <p:cViewPr varScale="1">
        <p:scale>
          <a:sx n="121" d="100"/>
          <a:sy n="121" d="100"/>
        </p:scale>
        <p:origin x="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a31006d24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9a31006d24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a31006d24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a31006d24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Closed </a:t>
            </a:r>
            <a:r>
              <a:rPr lang="en-US"/>
              <a:t>captioning available for video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3583fc9d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3583fc9d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a31006d24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9a31006d24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9a31006d24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9a31006d24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9a31006d24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9a31006d24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3583fc9d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3583fc9d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9a31006d24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9a31006d24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Closed captioning available for video 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3583fc9d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3583fc9d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3583fc9d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3583fc9d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99d63cadb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99d63cadb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3583fc9d5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3583fc9d5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3583fc9d5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53583fc9d5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3583fc9d5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3583fc9d5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9b559822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9b559822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3583fc9d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3583fc9d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3583fc9d5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3583fc9d5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9a31006d24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9a31006d24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3583fc9d5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3583fc9d5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b5598225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b5598225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9cd335702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9cd335702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>
              <a:solidFill>
                <a:schemeClr val="dk1"/>
              </a:solidFill>
              <a:highlight>
                <a:schemeClr val="accent4"/>
              </a:highlight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3583fc9d5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3583fc9d5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53583fc9d5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53583fc9d5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53583fc9d5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53583fc9d5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/>
              <a:t>Smackdown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11:35-11:50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 something quick to say about your favorite instructional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tool, website, or app! This is an "open mic" session where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anyone can share what works in their classroom or school.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 of 2 minutes each.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B331D-8224-4FDA-A367-3CFE5A7B0FF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52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a31006d24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a31006d24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a31006d24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a31006d24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3583fc9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3583fc9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3583fc9d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3583fc9d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3583fc9d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3583fc9d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3583fc9d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3583fc9d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_2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0722-3403-FC4B-95CF-3143A3C6FBA5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1643-7964-274E-B1D5-393DF0E9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5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2600" i="1">
                <a:solidFill>
                  <a:schemeClr val="accent2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2600" i="1">
                <a:solidFill>
                  <a:schemeClr val="accent2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2600" i="1">
                <a:solidFill>
                  <a:schemeClr val="accent2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kqzUZdSBbfc?feature=oembed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eIj3EnQbXWo?feature=oembed" TargetMode="Externa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4773700" y="1991850"/>
            <a:ext cx="4225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rgbClr val="0B7140"/>
                </a:solidFill>
              </a:rPr>
              <a:t>Developing an Ecosystem of Support</a:t>
            </a:r>
            <a:endParaRPr sz="3900">
              <a:solidFill>
                <a:srgbClr val="0B7140"/>
              </a:solidFill>
            </a:endParaRPr>
          </a:p>
        </p:txBody>
      </p:sp>
      <p:pic>
        <p:nvPicPr>
          <p:cNvPr id="109" name="Google Shape;10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0350" y="3556175"/>
            <a:ext cx="2869150" cy="143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10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84" name="Google Shape;184;p23" descr="List of four questions: &#10;1. What are your concerns as a community? &#10;2. What resources do you need? &#10;3. What is working? What isn't? &#10;4. How can we help each other. &#10;&#10;Hands with puzzle pieces are located in the lower right hand corner. " title="This is a Collaborative Learning Spa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31350"/>
            <a:ext cx="8839199" cy="348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400" y="2657950"/>
            <a:ext cx="2232948" cy="148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" name="Online Media 1" descr="Teachers' Lounge Intentions">
            <a:hlinkClick r:id="" action="ppaction://media"/>
            <a:extLst>
              <a:ext uri="{FF2B5EF4-FFF2-40B4-BE49-F238E27FC236}">
                <a16:creationId xmlns:a16="http://schemas.microsoft.com/office/drawing/2014/main" id="{6888725E-94CB-EB4D-B655-DFBDD3C9B6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85725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>
            <a:spLocks noGrp="1"/>
          </p:cNvSpPr>
          <p:nvPr>
            <p:ph type="body" idx="1"/>
          </p:nvPr>
        </p:nvSpPr>
        <p:spPr>
          <a:xfrm>
            <a:off x="3399925" y="717300"/>
            <a:ext cx="3859200" cy="3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7140"/>
                </a:solidFill>
              </a:rPr>
              <a:t> I consider them an unexpected benefit of the COVID pandemic</a:t>
            </a:r>
            <a:endParaRPr>
              <a:solidFill>
                <a:srgbClr val="0B714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7140"/>
                </a:solidFill>
              </a:rPr>
              <a:t>[Adult Literacy Team Members] have revolutionized the original "communities of best practice" model!</a:t>
            </a:r>
            <a:endParaRPr>
              <a:solidFill>
                <a:srgbClr val="0B714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98" name="Google Shape;198;p2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800" y="2960375"/>
            <a:ext cx="383125" cy="33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7140"/>
                </a:solidFill>
              </a:rPr>
              <a:t>Managers’ Lounge</a:t>
            </a:r>
            <a:endParaRPr>
              <a:solidFill>
                <a:srgbClr val="0B7140"/>
              </a:solidFill>
            </a:endParaRPr>
          </a:p>
        </p:txBody>
      </p:sp>
      <p:sp>
        <p:nvSpPr>
          <p:cNvPr id="204" name="Google Shape;204;p26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collaborative space built specifically for program managers. 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Modified Mastermind model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Each participant brings a problem to solve and receives 10-15 minutes of solution-oriented discussion </a:t>
            </a:r>
            <a:endParaRPr/>
          </a:p>
        </p:txBody>
      </p:sp>
      <p:sp>
        <p:nvSpPr>
          <p:cNvPr id="205" name="Google Shape;205;p2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14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11" name="Google Shape;211;p27" descr="1. Select someone for the &quot;hot seat.&quot; &#10;2. One minute to share a problem. &#10;3. Clarify the kind of help you want: finding a solution; generating ideas; asking for support; making a decision; or figuring out my options. " title="Directions for Breakout Rooms 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59" y="271525"/>
            <a:ext cx="8214289" cy="4600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17" name="Google Shape;217;p28" descr="4. Ask clarifying questions to understand: Why do you think? What is prohibiting you from? Why is this an issue right now. &#10;5. Offer suggestions and solutions&#10;6. Summarize learning and next steps. " title="Directions for Breakout Rooms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59" y="260788"/>
            <a:ext cx="8214289" cy="462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23" name="Google Shape;223;p29" descr="Be lean in your expressions, Honor others experience, Hold professional confidence, Take what you learn, Listen with respect. " title="Small Group Norms 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75" y="349225"/>
            <a:ext cx="8062857" cy="444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7140"/>
                </a:solidFill>
              </a:rPr>
              <a:t>Zoom Training </a:t>
            </a:r>
            <a:endParaRPr>
              <a:solidFill>
                <a:srgbClr val="0B7140"/>
              </a:solidFill>
            </a:endParaRPr>
          </a:p>
        </p:txBody>
      </p:sp>
      <p:sp>
        <p:nvSpPr>
          <p:cNvPr id="229" name="Google Shape;229;p30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6995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Offered to program administrators in the “train the trainer” model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Also offered to volunteers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Adjustable depending on skill level</a:t>
            </a:r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18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" name="Online Media 1" descr="Zoom Training Intentions">
            <a:hlinkClick r:id="" action="ppaction://media"/>
            <a:extLst>
              <a:ext uri="{FF2B5EF4-FFF2-40B4-BE49-F238E27FC236}">
                <a16:creationId xmlns:a16="http://schemas.microsoft.com/office/drawing/2014/main" id="{AC3BD0E0-8350-AE4A-9228-037CF676A8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85725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>
            <a:spLocks noGrp="1"/>
          </p:cNvSpPr>
          <p:nvPr>
            <p:ph type="ctrTitle"/>
          </p:nvPr>
        </p:nvSpPr>
        <p:spPr>
          <a:xfrm>
            <a:off x="4592800" y="1964350"/>
            <a:ext cx="4680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Asynchronous Support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Who Are We?</a:t>
            </a:r>
            <a:r>
              <a:rPr lang="en">
                <a:highlight>
                  <a:srgbClr val="000000"/>
                </a:highlight>
              </a:rPr>
              <a:t> </a:t>
            </a:r>
            <a:endParaRPr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7140"/>
                </a:solidFill>
              </a:rPr>
              <a:t>Newsletter </a:t>
            </a:r>
            <a:endParaRPr>
              <a:solidFill>
                <a:srgbClr val="0B7140"/>
              </a:solidFill>
            </a:endParaRPr>
          </a:p>
        </p:txBody>
      </p:sp>
      <p:sp>
        <p:nvSpPr>
          <p:cNvPr id="247" name="Google Shape;247;p33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600"/>
              </a:spcBef>
              <a:spcAft>
                <a:spcPts val="0"/>
              </a:spcAft>
              <a:buSzPts val="2300"/>
              <a:buChar char="⊷"/>
            </a:pPr>
            <a:r>
              <a:rPr lang="en" sz="2300"/>
              <a:t>Upcoming professional development events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⊷"/>
            </a:pPr>
            <a:r>
              <a:rPr lang="en" sz="2300"/>
              <a:t>Pressing updates and opportunities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⊷"/>
            </a:pPr>
            <a:r>
              <a:rPr lang="en" sz="2300"/>
              <a:t>National guidance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⊷"/>
            </a:pPr>
            <a:r>
              <a:rPr lang="en" sz="2300"/>
              <a:t>Community Corner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⊷"/>
            </a:pPr>
            <a:r>
              <a:rPr lang="en" sz="2300"/>
              <a:t>Encouragement</a:t>
            </a:r>
            <a:endParaRPr sz="2300"/>
          </a:p>
        </p:txBody>
      </p:sp>
      <p:sp>
        <p:nvSpPr>
          <p:cNvPr id="248" name="Google Shape;248;p3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254" name="Google Shape;254;p34" title="Screenshot of Newsletter section 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838" y="833650"/>
            <a:ext cx="7054326" cy="347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7140"/>
                </a:solidFill>
              </a:rPr>
              <a:t>Private Facebook Group</a:t>
            </a:r>
            <a:endParaRPr>
              <a:solidFill>
                <a:srgbClr val="0B7140"/>
              </a:solidFill>
            </a:endParaRPr>
          </a:p>
        </p:txBody>
      </p:sp>
      <p:sp>
        <p:nvSpPr>
          <p:cNvPr id="260" name="Google Shape;260;p3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Requests for support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Resource sharing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Job opportunities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Celebration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Community discussion</a:t>
            </a:r>
            <a:endParaRPr/>
          </a:p>
        </p:txBody>
      </p:sp>
      <p:sp>
        <p:nvSpPr>
          <p:cNvPr id="261" name="Google Shape;261;p3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>
            <a:spLocks noGrp="1"/>
          </p:cNvSpPr>
          <p:nvPr>
            <p:ph type="title"/>
          </p:nvPr>
        </p:nvSpPr>
        <p:spPr>
          <a:xfrm>
            <a:off x="4042100" y="263025"/>
            <a:ext cx="4868400" cy="13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7743"/>
                </a:solidFill>
              </a:rPr>
              <a:t>COVID-19 Response Folder </a:t>
            </a:r>
            <a:endParaRPr>
              <a:solidFill>
                <a:srgbClr val="0B7743"/>
              </a:solidFill>
            </a:endParaRPr>
          </a:p>
        </p:txBody>
      </p:sp>
      <p:sp>
        <p:nvSpPr>
          <p:cNvPr id="267" name="Google Shape;267;p36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Intentional, organized, cloud-based file sharing.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Combat resource overload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Evaluated by the library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Indexed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Organized for Learners and Educators</a:t>
            </a:r>
            <a:endParaRPr/>
          </a:p>
        </p:txBody>
      </p:sp>
      <p:sp>
        <p:nvSpPr>
          <p:cNvPr id="268" name="Google Shape;268;p3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7743"/>
                </a:solidFill>
              </a:rPr>
              <a:t>Best Practices Graphics</a:t>
            </a:r>
            <a:endParaRPr>
              <a:solidFill>
                <a:srgbClr val="0B7743"/>
              </a:solidFill>
            </a:endParaRPr>
          </a:p>
        </p:txBody>
      </p:sp>
      <p:sp>
        <p:nvSpPr>
          <p:cNvPr id="274" name="Google Shape;274;p37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Based on “what works” and “best practice”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Reinforcement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Easy sharing</a:t>
            </a:r>
            <a:endParaRPr/>
          </a:p>
        </p:txBody>
      </p:sp>
      <p:sp>
        <p:nvSpPr>
          <p:cNvPr id="275" name="Google Shape;275;p3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281" name="Google Shape;281;p38" descr="Screenshot of best practices graphic. Header says, &quot;Helping Leaners be Zoom-Confident&quot; and the subtitle says, &quot;Best Practices from Nashville's adult education community. This phrase has been highlighted by the presenter. 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1800" y="290000"/>
            <a:ext cx="3920400" cy="485344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8"/>
          <p:cNvSpPr/>
          <p:nvPr/>
        </p:nvSpPr>
        <p:spPr>
          <a:xfrm>
            <a:off x="2611800" y="1464575"/>
            <a:ext cx="3920400" cy="3936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8"/>
          <p:cNvSpPr/>
          <p:nvPr/>
        </p:nvSpPr>
        <p:spPr>
          <a:xfrm>
            <a:off x="1573475" y="319125"/>
            <a:ext cx="951300" cy="5708700"/>
          </a:xfrm>
          <a:prstGeom prst="leftBrace">
            <a:avLst>
              <a:gd name="adj1" fmla="val 50000"/>
              <a:gd name="adj2" fmla="val 50000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8"/>
          <p:cNvSpPr txBox="1"/>
          <p:nvPr/>
        </p:nvSpPr>
        <p:spPr>
          <a:xfrm>
            <a:off x="76200" y="2591775"/>
            <a:ext cx="1695600" cy="11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Pontano Sans"/>
                <a:ea typeface="Pontano Sans"/>
                <a:cs typeface="Pontano Sans"/>
                <a:sym typeface="Pontano Sans"/>
              </a:rPr>
              <a:t>Mobile-first design</a:t>
            </a:r>
            <a:endParaRPr/>
          </a:p>
        </p:txBody>
      </p:sp>
      <p:sp>
        <p:nvSpPr>
          <p:cNvPr id="285" name="Google Shape;285;p38"/>
          <p:cNvSpPr txBox="1"/>
          <p:nvPr/>
        </p:nvSpPr>
        <p:spPr>
          <a:xfrm>
            <a:off x="6741300" y="1206825"/>
            <a:ext cx="2184000" cy="14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Pontano Sans"/>
                <a:ea typeface="Pontano Sans"/>
                <a:cs typeface="Pontano Sans"/>
                <a:sym typeface="Pontano Sans"/>
              </a:rPr>
              <a:t>Community-led resource development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9"/>
          <p:cNvSpPr txBox="1">
            <a:spLocks noGrp="1"/>
          </p:cNvSpPr>
          <p:nvPr>
            <p:ph type="ctrTitle"/>
          </p:nvPr>
        </p:nvSpPr>
        <p:spPr>
          <a:xfrm>
            <a:off x="4826350" y="1991850"/>
            <a:ext cx="4238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One-on-One Support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7140"/>
                </a:solidFill>
              </a:rPr>
              <a:t>Tech Playground </a:t>
            </a:r>
            <a:endParaRPr>
              <a:solidFill>
                <a:srgbClr val="0B7140"/>
              </a:solidFill>
            </a:endParaRPr>
          </a:p>
        </p:txBody>
      </p:sp>
      <p:sp>
        <p:nvSpPr>
          <p:cNvPr id="296" name="Google Shape;296;p40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25 min. tech support sessions for troubleshooting or practice.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Learner requested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Recommended for remedial support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Follow up with asynchronous supports</a:t>
            </a:r>
            <a:endParaRPr/>
          </a:p>
        </p:txBody>
      </p:sp>
      <p:sp>
        <p:nvSpPr>
          <p:cNvPr id="297" name="Google Shape;297;p4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1"/>
          <p:cNvSpPr txBox="1">
            <a:spLocks noGrp="1"/>
          </p:cNvSpPr>
          <p:nvPr>
            <p:ph type="body" idx="1"/>
          </p:nvPr>
        </p:nvSpPr>
        <p:spPr>
          <a:xfrm>
            <a:off x="3359650" y="1684950"/>
            <a:ext cx="4500300" cy="1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 I am very grateful to you for your help.  Sometimes, I waste hours trying to find out how to do something, when someone who knows what she's doing can solve my problem in a minute.  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303" name="Google Shape;303;p4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2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7140"/>
                </a:solidFill>
              </a:rPr>
              <a:t>Adult Literacy Email </a:t>
            </a:r>
            <a:endParaRPr>
              <a:solidFill>
                <a:srgbClr val="0B7140"/>
              </a:solidFill>
            </a:endParaRPr>
          </a:p>
        </p:txBody>
      </p:sp>
      <p:sp>
        <p:nvSpPr>
          <p:cNvPr id="309" name="Google Shape;309;p42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Shared management by library team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⊷"/>
            </a:pPr>
            <a:r>
              <a:rPr lang="en"/>
              <a:t>Less pressure when contacting the team</a:t>
            </a:r>
            <a:endParaRPr/>
          </a:p>
        </p:txBody>
      </p:sp>
      <p:sp>
        <p:nvSpPr>
          <p:cNvPr id="310" name="Google Shape;310;p4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0" name="Google Shape;120;p16"/>
          <p:cNvSpPr/>
          <p:nvPr/>
        </p:nvSpPr>
        <p:spPr>
          <a:xfrm rot="1553879">
            <a:off x="6337783" y="3906779"/>
            <a:ext cx="1651751" cy="1002497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/>
          <p:nvPr/>
        </p:nvSpPr>
        <p:spPr>
          <a:xfrm rot="-7428817">
            <a:off x="7606849" y="3029768"/>
            <a:ext cx="640974" cy="998333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002" y="372650"/>
            <a:ext cx="2029800" cy="270638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4288000" y="3208975"/>
            <a:ext cx="27750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ontano Sans"/>
                <a:ea typeface="Pontano Sans"/>
                <a:cs typeface="Pontano Sans"/>
                <a:sym typeface="Pontano Sans"/>
              </a:rPr>
              <a:t>Amber Stewart (she/her)</a:t>
            </a:r>
            <a:endParaRPr sz="1800" b="1"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ontano Sans"/>
                <a:ea typeface="Pontano Sans"/>
                <a:cs typeface="Pontano Sans"/>
                <a:sym typeface="Pontano Sans"/>
              </a:rPr>
              <a:t>Program Associate </a:t>
            </a:r>
            <a:endParaRPr sz="1800" b="1"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550" y="372650"/>
            <a:ext cx="2438329" cy="270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1462856" y="3208975"/>
            <a:ext cx="3081900" cy="13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ontano Sans"/>
                <a:ea typeface="Pontano Sans"/>
                <a:cs typeface="Pontano Sans"/>
                <a:sym typeface="Pontano Sans"/>
              </a:rPr>
              <a:t>Natalie Flammia (she /her)</a:t>
            </a:r>
            <a:endParaRPr sz="1800" b="1">
              <a:latin typeface="Pontano Sans"/>
              <a:ea typeface="Pontano Sans"/>
              <a:cs typeface="Pontano Sans"/>
              <a:sym typeface="Pontan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ontano Sans"/>
                <a:ea typeface="Pontano Sans"/>
                <a:cs typeface="Pontano Sans"/>
                <a:sym typeface="Pontano Sans"/>
              </a:rPr>
              <a:t>Professional Development Associate </a:t>
            </a:r>
            <a:endParaRPr sz="1800" b="1">
              <a:latin typeface="Pontano Sans"/>
              <a:ea typeface="Pontano Sans"/>
              <a:cs typeface="Pontano Sans"/>
              <a:sym typeface="Pontano Sans"/>
            </a:endParaRPr>
          </a:p>
        </p:txBody>
      </p:sp>
      <p:pic>
        <p:nvPicPr>
          <p:cNvPr id="126" name="Google Shape;126;p1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600" y="2185890"/>
            <a:ext cx="1543476" cy="7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3"/>
          <p:cNvSpPr txBox="1">
            <a:spLocks noGrp="1"/>
          </p:cNvSpPr>
          <p:nvPr>
            <p:ph type="ctrTitle"/>
          </p:nvPr>
        </p:nvSpPr>
        <p:spPr>
          <a:xfrm>
            <a:off x="4890175" y="1991850"/>
            <a:ext cx="425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Keeping the Ecosystem Healthy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pic>
        <p:nvPicPr>
          <p:cNvPr id="321" name="Google Shape;32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5550" y="316913"/>
            <a:ext cx="6012900" cy="4509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Google Shape;322;p44"/>
          <p:cNvGrpSpPr/>
          <p:nvPr/>
        </p:nvGrpSpPr>
        <p:grpSpPr>
          <a:xfrm>
            <a:off x="4361383" y="2713474"/>
            <a:ext cx="597500" cy="744208"/>
            <a:chOff x="5526246" y="1011207"/>
            <a:chExt cx="592758" cy="720086"/>
          </a:xfrm>
        </p:grpSpPr>
        <p:sp>
          <p:nvSpPr>
            <p:cNvPr id="323" name="Google Shape;323;p44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44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44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44" descr="Graph depicted different categories of support, same as in slide 7. The head in the center of the graphic is the same as before, but now a star surrounds it. "/>
          <p:cNvSpPr/>
          <p:nvPr/>
        </p:nvSpPr>
        <p:spPr>
          <a:xfrm>
            <a:off x="1565550" y="316800"/>
            <a:ext cx="6012900" cy="4509900"/>
          </a:xfrm>
          <a:prstGeom prst="rect">
            <a:avLst/>
          </a:prstGeom>
          <a:solidFill>
            <a:srgbClr val="FFFFFF">
              <a:alpha val="69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4"/>
          <p:cNvSpPr/>
          <p:nvPr/>
        </p:nvSpPr>
        <p:spPr>
          <a:xfrm>
            <a:off x="3583425" y="1995125"/>
            <a:ext cx="2153400" cy="2046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1C232"/>
          </a:solidFill>
          <a:ln w="1143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p44"/>
          <p:cNvGrpSpPr/>
          <p:nvPr/>
        </p:nvGrpSpPr>
        <p:grpSpPr>
          <a:xfrm>
            <a:off x="4358056" y="2718621"/>
            <a:ext cx="604139" cy="733911"/>
            <a:chOff x="5526246" y="1011207"/>
            <a:chExt cx="592758" cy="720086"/>
          </a:xfrm>
        </p:grpSpPr>
        <p:sp>
          <p:nvSpPr>
            <p:cNvPr id="332" name="Google Shape;332;p44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8" name="Google Shape;338;p44"/>
          <p:cNvSpPr/>
          <p:nvPr/>
        </p:nvSpPr>
        <p:spPr>
          <a:xfrm>
            <a:off x="1203925" y="1886600"/>
            <a:ext cx="803100" cy="803100"/>
          </a:xfrm>
          <a:prstGeom prst="ellipse">
            <a:avLst/>
          </a:prstGeom>
          <a:solidFill>
            <a:srgbClr val="FFFFFF">
              <a:alpha val="69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344" name="Google Shape;344;p45"/>
          <p:cNvSpPr txBox="1">
            <a:spLocks noGrp="1"/>
          </p:cNvSpPr>
          <p:nvPr>
            <p:ph type="title" idx="4294967295"/>
          </p:nvPr>
        </p:nvSpPr>
        <p:spPr>
          <a:xfrm>
            <a:off x="2468100" y="573400"/>
            <a:ext cx="4207800" cy="89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Center the learner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45" name="Google Shape;345;p45"/>
          <p:cNvSpPr txBox="1">
            <a:spLocks noGrp="1"/>
          </p:cNvSpPr>
          <p:nvPr>
            <p:ph type="body" idx="4294967295"/>
          </p:nvPr>
        </p:nvSpPr>
        <p:spPr>
          <a:xfrm>
            <a:off x="6082375" y="2094025"/>
            <a:ext cx="2484300" cy="21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⊷"/>
            </a:pPr>
            <a:r>
              <a:rPr lang="en" sz="2000">
                <a:solidFill>
                  <a:srgbClr val="000000"/>
                </a:solidFill>
              </a:rPr>
              <a:t>What else? 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⊷"/>
            </a:pPr>
            <a:r>
              <a:rPr lang="en" sz="2000">
                <a:solidFill>
                  <a:srgbClr val="000000"/>
                </a:solidFill>
              </a:rPr>
              <a:t>What aren’t you seeing or asking?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Char char="⊷"/>
            </a:pPr>
            <a:r>
              <a:rPr lang="en" sz="2000">
                <a:solidFill>
                  <a:srgbClr val="000000"/>
                </a:solidFill>
              </a:rPr>
              <a:t>Who is not at the table?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346" name="Google Shape;346;p45"/>
          <p:cNvSpPr/>
          <p:nvPr/>
        </p:nvSpPr>
        <p:spPr>
          <a:xfrm>
            <a:off x="3583425" y="1932950"/>
            <a:ext cx="2153400" cy="2046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1C232"/>
          </a:solidFill>
          <a:ln w="1143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45"/>
          <p:cNvGrpSpPr/>
          <p:nvPr/>
        </p:nvGrpSpPr>
        <p:grpSpPr>
          <a:xfrm>
            <a:off x="4358056" y="2718621"/>
            <a:ext cx="604139" cy="733911"/>
            <a:chOff x="5526246" y="1011207"/>
            <a:chExt cx="592758" cy="720086"/>
          </a:xfrm>
        </p:grpSpPr>
        <p:sp>
          <p:nvSpPr>
            <p:cNvPr id="348" name="Google Shape;348;p45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45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45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45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45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45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45"/>
          <p:cNvSpPr txBox="1"/>
          <p:nvPr/>
        </p:nvSpPr>
        <p:spPr>
          <a:xfrm>
            <a:off x="832950" y="2023550"/>
            <a:ext cx="2584200" cy="25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ontano Sans"/>
              <a:buChar char="⊷"/>
            </a:pPr>
            <a:r>
              <a:rPr lang="en" sz="2000">
                <a:latin typeface="Pontano Sans"/>
                <a:ea typeface="Pontano Sans"/>
                <a:cs typeface="Pontano Sans"/>
                <a:sym typeface="Pontano Sans"/>
              </a:rPr>
              <a:t>Priorities</a:t>
            </a:r>
            <a:endParaRPr sz="2000">
              <a:latin typeface="Pontano Sans"/>
              <a:ea typeface="Pontano Sans"/>
              <a:cs typeface="Pontano Sans"/>
              <a:sym typeface="Pontano Sans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ontano Sans"/>
              <a:buChar char="⊷"/>
            </a:pPr>
            <a:r>
              <a:rPr lang="en" sz="2000">
                <a:latin typeface="Pontano Sans"/>
                <a:ea typeface="Pontano Sans"/>
                <a:cs typeface="Pontano Sans"/>
                <a:sym typeface="Pontano Sans"/>
              </a:rPr>
              <a:t>Access</a:t>
            </a:r>
            <a:endParaRPr sz="2000">
              <a:latin typeface="Pontano Sans"/>
              <a:ea typeface="Pontano Sans"/>
              <a:cs typeface="Pontano Sans"/>
              <a:sym typeface="Pontano Sans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ontano Sans"/>
              <a:buChar char="⊷"/>
            </a:pPr>
            <a:r>
              <a:rPr lang="en" sz="2000">
                <a:latin typeface="Pontano Sans"/>
                <a:ea typeface="Pontano Sans"/>
                <a:cs typeface="Pontano Sans"/>
                <a:sym typeface="Pontano Sans"/>
              </a:rPr>
              <a:t>Accessibility needs</a:t>
            </a:r>
            <a:endParaRPr sz="2000">
              <a:latin typeface="Pontano Sans"/>
              <a:ea typeface="Pontano Sans"/>
              <a:cs typeface="Pontano Sans"/>
              <a:sym typeface="Pontano Sans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000"/>
              <a:buFont typeface="Pontano Sans"/>
              <a:buChar char="⊷"/>
            </a:pPr>
            <a:r>
              <a:rPr lang="en" sz="2000">
                <a:latin typeface="Pontano Sans"/>
                <a:ea typeface="Pontano Sans"/>
                <a:cs typeface="Pontano Sans"/>
                <a:sym typeface="Pontano Sans"/>
              </a:rPr>
              <a:t>Interests and passions</a:t>
            </a:r>
            <a:endParaRPr sz="15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6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6503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0B7743"/>
              </a:buClr>
              <a:buSzPts val="2400"/>
              <a:buAutoNum type="arabicPeriod"/>
            </a:pPr>
            <a:r>
              <a:rPr lang="en"/>
              <a:t>Are you taking a top-down approach or a collaborative approach?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B7743"/>
              </a:buClr>
              <a:buSzPts val="2400"/>
              <a:buAutoNum type="arabicPeriod"/>
            </a:pPr>
            <a:r>
              <a:rPr lang="en"/>
              <a:t>Where’s the follow-up?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B7743"/>
              </a:buClr>
              <a:buSzPts val="2400"/>
              <a:buAutoNum type="arabicPeriod"/>
            </a:pPr>
            <a:r>
              <a:rPr lang="en"/>
              <a:t>Is there more than one avenue to access information?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B7743"/>
              </a:buClr>
              <a:buSzPts val="2400"/>
              <a:buAutoNum type="arabicPeriod"/>
            </a:pPr>
            <a:r>
              <a:rPr lang="en"/>
              <a:t>Are your supports accessible to all different kinds of learners?</a:t>
            </a:r>
            <a:endParaRPr/>
          </a:p>
        </p:txBody>
      </p:sp>
      <p:sp>
        <p:nvSpPr>
          <p:cNvPr id="360" name="Google Shape;360;p4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361" name="Google Shape;361;p46"/>
          <p:cNvSpPr txBox="1">
            <a:spLocks noGrp="1"/>
          </p:cNvSpPr>
          <p:nvPr>
            <p:ph type="title"/>
          </p:nvPr>
        </p:nvSpPr>
        <p:spPr>
          <a:xfrm>
            <a:off x="4320075" y="322875"/>
            <a:ext cx="4366800" cy="126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7743"/>
                </a:solidFill>
              </a:rPr>
              <a:t>Questions to </a:t>
            </a:r>
            <a:endParaRPr>
              <a:solidFill>
                <a:srgbClr val="0B77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7743"/>
                </a:solidFill>
              </a:rPr>
              <a:t>Ask Yourself</a:t>
            </a:r>
            <a:endParaRPr>
              <a:solidFill>
                <a:srgbClr val="0B77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34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67" name="Google Shape;367;p47"/>
          <p:cNvSpPr txBox="1"/>
          <p:nvPr/>
        </p:nvSpPr>
        <p:spPr>
          <a:xfrm>
            <a:off x="3372300" y="1833450"/>
            <a:ext cx="2399400" cy="14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Pontano Sans"/>
                <a:ea typeface="Pontano Sans"/>
                <a:cs typeface="Pontano Sans"/>
                <a:sym typeface="Pontano Sans"/>
              </a:rPr>
              <a:t>Q&amp;A</a:t>
            </a:r>
            <a:endParaRPr sz="8000"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373" name="Google Shape;373;p48"/>
          <p:cNvSpPr txBox="1">
            <a:spLocks noGrp="1"/>
          </p:cNvSpPr>
          <p:nvPr>
            <p:ph type="ctrTitle" idx="4294967295"/>
          </p:nvPr>
        </p:nvSpPr>
        <p:spPr>
          <a:xfrm>
            <a:off x="685800" y="1430950"/>
            <a:ext cx="4390500" cy="8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51B148"/>
                </a:solidFill>
              </a:rPr>
              <a:t>Thanks!</a:t>
            </a:r>
            <a:endParaRPr sz="9600">
              <a:solidFill>
                <a:srgbClr val="51B148"/>
              </a:solidFill>
            </a:endParaRPr>
          </a:p>
        </p:txBody>
      </p:sp>
      <p:sp>
        <p:nvSpPr>
          <p:cNvPr id="374" name="Google Shape;374;p48"/>
          <p:cNvSpPr txBox="1">
            <a:spLocks noGrp="1"/>
          </p:cNvSpPr>
          <p:nvPr>
            <p:ph type="subTitle" idx="4294967295"/>
          </p:nvPr>
        </p:nvSpPr>
        <p:spPr>
          <a:xfrm>
            <a:off x="685800" y="2018275"/>
            <a:ext cx="4679100" cy="23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ANY QUESTIONS?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⊷"/>
            </a:pPr>
            <a:r>
              <a:rPr lang="en">
                <a:solidFill>
                  <a:srgbClr val="000000"/>
                </a:solidFill>
              </a:rPr>
              <a:t>amber.stewart@nashville.gov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⊷"/>
            </a:pPr>
            <a:r>
              <a:rPr lang="en">
                <a:solidFill>
                  <a:srgbClr val="000000"/>
                </a:solidFill>
              </a:rPr>
              <a:t>natalie.flammia@nashville.gov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⊷"/>
            </a:pPr>
            <a:r>
              <a:rPr lang="en">
                <a:solidFill>
                  <a:srgbClr val="000000"/>
                </a:solidFill>
              </a:rPr>
              <a:t>adultliteracy@nashville.gov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75" name="Google Shape;375;p48"/>
          <p:cNvSpPr/>
          <p:nvPr/>
        </p:nvSpPr>
        <p:spPr>
          <a:xfrm>
            <a:off x="5020246" y="816383"/>
            <a:ext cx="2713515" cy="2468231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8"/>
          <p:cNvSpPr/>
          <p:nvPr/>
        </p:nvSpPr>
        <p:spPr>
          <a:xfrm rot="2240807">
            <a:off x="6269797" y="3349126"/>
            <a:ext cx="1651746" cy="100249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8"/>
          <p:cNvSpPr/>
          <p:nvPr/>
        </p:nvSpPr>
        <p:spPr>
          <a:xfrm rot="-6741915">
            <a:off x="7586101" y="2562766"/>
            <a:ext cx="640976" cy="998332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054" y="642938"/>
            <a:ext cx="5143500" cy="604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3054" y="4078777"/>
            <a:ext cx="5143500" cy="41817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003056" y="3857628"/>
            <a:ext cx="2911847" cy="217933"/>
          </a:xfrm>
          <a:prstGeom prst="rect">
            <a:avLst/>
          </a:prstGeom>
        </p:spPr>
        <p:txBody>
          <a:bodyPr vert="horz" lIns="51435" tIns="25718" rIns="51435" bIns="25718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Tweet your learning! #</a:t>
            </a:r>
            <a:r>
              <a:rPr lang="en-US" sz="1350" dirty="0" err="1"/>
              <a:t>techignite</a:t>
            </a:r>
            <a:endParaRPr lang="en-US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4199286" y="1247772"/>
            <a:ext cx="2968541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dirty="0"/>
              <a:t>Plan to share your favorite tool, website, or app during the Smackdown!</a:t>
            </a:r>
            <a:r>
              <a:rPr lang="en-US" sz="1575" b="1" dirty="0"/>
              <a:t> </a:t>
            </a:r>
            <a:r>
              <a:rPr lang="en-US" sz="1575" dirty="0"/>
              <a:t>Be ready with the link. Each person is limited to 2 minutes so make it quick!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202" y="2511250"/>
            <a:ext cx="3857625" cy="13843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06533" y="2883013"/>
            <a:ext cx="1303668" cy="519439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3038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11:00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6B4EE2-E4AF-5C48-A04F-DFA43C1E4E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4279" y="1663676"/>
            <a:ext cx="1822609" cy="10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7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148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ctrTitle" idx="4294967295"/>
          </p:nvPr>
        </p:nvSpPr>
        <p:spPr>
          <a:xfrm>
            <a:off x="106500" y="1991850"/>
            <a:ext cx="8931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</a:rPr>
              <a:t>*Resource Hub*</a:t>
            </a:r>
            <a:endParaRPr sz="7200">
              <a:solidFill>
                <a:srgbClr val="000000"/>
              </a:solidFill>
            </a:endParaRPr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33" name="Google Shape;133;p17"/>
          <p:cNvGrpSpPr/>
          <p:nvPr/>
        </p:nvGrpSpPr>
        <p:grpSpPr>
          <a:xfrm>
            <a:off x="463496" y="418193"/>
            <a:ext cx="1417581" cy="1380759"/>
            <a:chOff x="5926225" y="921350"/>
            <a:chExt cx="517800" cy="504350"/>
          </a:xfrm>
        </p:grpSpPr>
        <p:sp>
          <p:nvSpPr>
            <p:cNvPr id="134" name="Google Shape;134;p17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17"/>
          <p:cNvSpPr/>
          <p:nvPr/>
        </p:nvSpPr>
        <p:spPr>
          <a:xfrm>
            <a:off x="2027271" y="916449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7"/>
          <p:cNvSpPr/>
          <p:nvPr/>
        </p:nvSpPr>
        <p:spPr>
          <a:xfrm>
            <a:off x="3404615" y="595000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17"/>
          <p:cNvGrpSpPr/>
          <p:nvPr/>
        </p:nvGrpSpPr>
        <p:grpSpPr>
          <a:xfrm>
            <a:off x="7269170" y="3151638"/>
            <a:ext cx="1143230" cy="1673059"/>
            <a:chOff x="1979475" y="4289300"/>
            <a:chExt cx="322400" cy="509225"/>
          </a:xfrm>
        </p:grpSpPr>
        <p:sp>
          <p:nvSpPr>
            <p:cNvPr id="139" name="Google Shape;139;p17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5</a:t>
            </a:fld>
            <a:endParaRPr>
              <a:solidFill>
                <a:schemeClr val="accent2"/>
              </a:solidFill>
            </a:endParaRPr>
          </a:p>
        </p:txBody>
      </p:sp>
      <p:sp>
        <p:nvSpPr>
          <p:cNvPr id="147" name="Google Shape;147;p18"/>
          <p:cNvSpPr txBox="1">
            <a:spLocks noGrp="1"/>
          </p:cNvSpPr>
          <p:nvPr>
            <p:ph type="title"/>
          </p:nvPr>
        </p:nvSpPr>
        <p:spPr>
          <a:xfrm>
            <a:off x="4320075" y="100327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1">
                <a:solidFill>
                  <a:srgbClr val="0B7140"/>
                </a:solidFill>
                <a:latin typeface="Pontano Sans"/>
                <a:ea typeface="Pontano Sans"/>
                <a:cs typeface="Pontano Sans"/>
                <a:sym typeface="Pontano Sans"/>
              </a:rPr>
              <a:t>Our mission is to create more equitable access to success for adult learners in Nashville. </a:t>
            </a:r>
            <a:endParaRPr sz="2700" i="1">
              <a:solidFill>
                <a:srgbClr val="0B7140"/>
              </a:solidFill>
            </a:endParaRPr>
          </a:p>
        </p:txBody>
      </p:sp>
      <p:sp>
        <p:nvSpPr>
          <p:cNvPr id="148" name="Google Shape;148;p18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We do this by: 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ntano Sans"/>
              <a:buAutoNum type="arabicPeriod"/>
            </a:pPr>
            <a:r>
              <a:rPr lang="en" sz="1600">
                <a:solidFill>
                  <a:srgbClr val="000000"/>
                </a:solidFill>
              </a:rPr>
              <a:t>Building a stronger network of providers to better serve more learners 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ntano Sans"/>
              <a:buAutoNum type="arabicPeriod"/>
            </a:pPr>
            <a:r>
              <a:rPr lang="en" sz="1600">
                <a:solidFill>
                  <a:srgbClr val="000000"/>
                </a:solidFill>
              </a:rPr>
              <a:t>Deepening the professionalism of the adult education field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ntano Sans"/>
              <a:buAutoNum type="arabicPeriod"/>
            </a:pPr>
            <a:r>
              <a:rPr lang="en" sz="1600">
                <a:solidFill>
                  <a:srgbClr val="000000"/>
                </a:solidFill>
              </a:rPr>
              <a:t>Equipping our partners with tools, education, and resources to enhance their work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ntano Sans"/>
              <a:buAutoNum type="arabicPeriod"/>
            </a:pPr>
            <a:r>
              <a:rPr lang="en" sz="1600">
                <a:solidFill>
                  <a:srgbClr val="000000"/>
                </a:solidFill>
              </a:rPr>
              <a:t>Promoting and providing resources for adult learners to achieve their personal, financial, civic, and academic goals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>
            <a:spLocks noGrp="1"/>
          </p:cNvSpPr>
          <p:nvPr>
            <p:ph type="ctrTitle"/>
          </p:nvPr>
        </p:nvSpPr>
        <p:spPr>
          <a:xfrm>
            <a:off x="4737425" y="1991850"/>
            <a:ext cx="4700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What Is an Ecosystem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of Support?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59" name="Google Shape;159;p20" descr="Graphic depicting three types of support structures and their subgroups. The types of supports are synchronous, asynchronous and one-on-one. Under synchronous supports, Managers' Lounge, Teachers' Lounge, and Training are listed as subgroups. Under One-on-One support, Email, and Tech Playground are listed. And under Asynchronous Support, Facebook, Newsletter, COVID-19 Resource Folder and Best Practices Graphics are listed. All circles are connected by one large circle. A human head shaped by puzzle pieces is at the center of the circle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9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p20"/>
          <p:cNvGrpSpPr/>
          <p:nvPr/>
        </p:nvGrpSpPr>
        <p:grpSpPr>
          <a:xfrm>
            <a:off x="4361383" y="2713474"/>
            <a:ext cx="597500" cy="744208"/>
            <a:chOff x="5526246" y="1011207"/>
            <a:chExt cx="592758" cy="720086"/>
          </a:xfrm>
        </p:grpSpPr>
        <p:sp>
          <p:nvSpPr>
            <p:cNvPr id="161" name="Google Shape;161;p20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ctrTitle"/>
          </p:nvPr>
        </p:nvSpPr>
        <p:spPr>
          <a:xfrm>
            <a:off x="4639000" y="1964350"/>
            <a:ext cx="4319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Synchronous Support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7140"/>
                </a:solidFill>
              </a:rPr>
              <a:t>Teachers’ Lounge</a:t>
            </a:r>
            <a:endParaRPr>
              <a:solidFill>
                <a:srgbClr val="0B7140"/>
              </a:solidFill>
            </a:endParaRPr>
          </a:p>
        </p:txBody>
      </p:sp>
      <p:sp>
        <p:nvSpPr>
          <p:cNvPr id="177" name="Google Shape;177;p22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way for adult literacy educators to collaborate on common problems </a:t>
            </a:r>
            <a:endParaRPr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⊷"/>
            </a:pPr>
            <a:r>
              <a:rPr lang="en" sz="2200"/>
              <a:t>What tools to use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⊷"/>
            </a:pPr>
            <a:r>
              <a:rPr lang="en" sz="2200"/>
              <a:t>Best practices for assessment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⊷"/>
            </a:pPr>
            <a:r>
              <a:rPr lang="en" sz="2200"/>
              <a:t>Making learning tools accessible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⊷"/>
            </a:pPr>
            <a:r>
              <a:rPr lang="en" sz="2200"/>
              <a:t>Protecting student privacy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⊷"/>
            </a:pPr>
            <a:r>
              <a:rPr lang="en" sz="2200"/>
              <a:t>Incorporating digital literacy </a:t>
            </a:r>
            <a:endParaRPr sz="2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605</Words>
  <Application>Microsoft Macintosh PowerPoint</Application>
  <PresentationFormat>On-screen Show (16:9)</PresentationFormat>
  <Paragraphs>130</Paragraphs>
  <Slides>36</Slides>
  <Notes>36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Dosis ExtraLight</vt:lpstr>
      <vt:lpstr>Calibri</vt:lpstr>
      <vt:lpstr>Arial</vt:lpstr>
      <vt:lpstr>Pontano Sans</vt:lpstr>
      <vt:lpstr>Dosis</vt:lpstr>
      <vt:lpstr>Solanio template</vt:lpstr>
      <vt:lpstr>Developing an Ecosystem of Support</vt:lpstr>
      <vt:lpstr>Who Are We? </vt:lpstr>
      <vt:lpstr>PowerPoint Presentation</vt:lpstr>
      <vt:lpstr>*Resource Hub*</vt:lpstr>
      <vt:lpstr>Our mission is to create more equitable access to success for adult learners in Nashville. </vt:lpstr>
      <vt:lpstr>What Is an Ecosystem  of Support?</vt:lpstr>
      <vt:lpstr>PowerPoint Presentation</vt:lpstr>
      <vt:lpstr>Synchronous Support</vt:lpstr>
      <vt:lpstr>Teachers’ Lounge</vt:lpstr>
      <vt:lpstr>PowerPoint Presentation</vt:lpstr>
      <vt:lpstr>PowerPoint Presentation</vt:lpstr>
      <vt:lpstr>PowerPoint Presentation</vt:lpstr>
      <vt:lpstr>Managers’ Lounge</vt:lpstr>
      <vt:lpstr>PowerPoint Presentation</vt:lpstr>
      <vt:lpstr>PowerPoint Presentation</vt:lpstr>
      <vt:lpstr>PowerPoint Presentation</vt:lpstr>
      <vt:lpstr>Zoom Training </vt:lpstr>
      <vt:lpstr>PowerPoint Presentation</vt:lpstr>
      <vt:lpstr>Asynchronous Support </vt:lpstr>
      <vt:lpstr>Newsletter </vt:lpstr>
      <vt:lpstr>PowerPoint Presentation</vt:lpstr>
      <vt:lpstr>Private Facebook Group</vt:lpstr>
      <vt:lpstr>COVID-19 Response Folder </vt:lpstr>
      <vt:lpstr>Best Practices Graphics</vt:lpstr>
      <vt:lpstr>PowerPoint Presentation</vt:lpstr>
      <vt:lpstr>One-on-One Support</vt:lpstr>
      <vt:lpstr>Tech Playground </vt:lpstr>
      <vt:lpstr>PowerPoint Presentation</vt:lpstr>
      <vt:lpstr>Adult Literacy Email </vt:lpstr>
      <vt:lpstr>Keeping the Ecosystem Healthy</vt:lpstr>
      <vt:lpstr>PowerPoint Presentation</vt:lpstr>
      <vt:lpstr>Center the learner</vt:lpstr>
      <vt:lpstr>Questions to  Ask Yourself</vt:lpstr>
      <vt:lpstr>PowerPoint Presentation</vt:lpstr>
      <vt:lpstr>Thanks!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an Ecosystem of Support</dc:title>
  <cp:lastModifiedBy>Julia Osteen</cp:lastModifiedBy>
  <cp:revision>3</cp:revision>
  <cp:lastPrinted>2020-10-02T02:59:01Z</cp:lastPrinted>
  <dcterms:modified xsi:type="dcterms:W3CDTF">2020-10-02T03:04:07Z</dcterms:modified>
</cp:coreProperties>
</file>