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0" r:id="rId6"/>
    <p:sldId id="264" r:id="rId7"/>
    <p:sldId id="265" r:id="rId8"/>
    <p:sldId id="261" r:id="rId9"/>
    <p:sldId id="262" r:id="rId10"/>
    <p:sldId id="263"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02580D-2BE6-40C5-92B9-3C6936533271}" type="datetimeFigureOut">
              <a:rPr lang="en-US" smtClean="0"/>
              <a:t>4/24/2017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18FAAA-5470-4B24-B3A9-D2B3D336EFDB}" type="slidenum">
              <a:rPr lang="en-US" smtClean="0"/>
              <a:t>‹#›</a:t>
            </a:fld>
            <a:endParaRPr lang="en-US"/>
          </a:p>
        </p:txBody>
      </p:sp>
    </p:spTree>
    <p:extLst>
      <p:ext uri="{BB962C8B-B14F-4D97-AF65-F5344CB8AC3E}">
        <p14:creationId xmlns:p14="http://schemas.microsoft.com/office/powerpoint/2010/main" val="2099630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Hockey image</a:t>
            </a:r>
            <a:endParaRPr lang="en-US" dirty="0"/>
          </a:p>
        </p:txBody>
      </p:sp>
      <p:sp>
        <p:nvSpPr>
          <p:cNvPr id="4" name="Slide Number Placeholder 3"/>
          <p:cNvSpPr>
            <a:spLocks noGrp="1"/>
          </p:cNvSpPr>
          <p:nvPr>
            <p:ph type="sldNum" sz="quarter" idx="10"/>
          </p:nvPr>
        </p:nvSpPr>
        <p:spPr/>
        <p:txBody>
          <a:bodyPr/>
          <a:lstStyle/>
          <a:p>
            <a:fld id="{B918FAAA-5470-4B24-B3A9-D2B3D336EFDB}" type="slidenum">
              <a:rPr lang="en-US" smtClean="0"/>
              <a:t>2</a:t>
            </a:fld>
            <a:endParaRPr lang="en-US"/>
          </a:p>
        </p:txBody>
      </p:sp>
    </p:spTree>
    <p:extLst>
      <p:ext uri="{BB962C8B-B14F-4D97-AF65-F5344CB8AC3E}">
        <p14:creationId xmlns:p14="http://schemas.microsoft.com/office/powerpoint/2010/main" val="1849069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based on their race, ethnicity, or national origin; sex; sexual orientation or gender identity or expression; disability; English language ability; religion; socioeconomic status; or geographical location.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In addition to enabling students with disabilities to use content and participate in activities, the concepts also apply to accommodating the individual learning needs of students.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B918FAAA-5470-4B24-B3A9-D2B3D336EFDB}" type="slidenum">
              <a:rPr lang="en-US" smtClean="0"/>
              <a:t>8</a:t>
            </a:fld>
            <a:endParaRPr lang="en-US"/>
          </a:p>
        </p:txBody>
      </p:sp>
    </p:spTree>
    <p:extLst>
      <p:ext uri="{BB962C8B-B14F-4D97-AF65-F5344CB8AC3E}">
        <p14:creationId xmlns:p14="http://schemas.microsoft.com/office/powerpoint/2010/main" val="2301296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82426DF1-F1AE-42A2-8693-D285DEFE4BC8}" type="datetimeFigureOut">
              <a:rPr lang="en-US" smtClean="0"/>
              <a:t>4/24/2017</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82426DF1-F1AE-42A2-8693-D285DEFE4BC8}" type="datetimeFigureOut">
              <a:rPr lang="en-US" smtClean="0"/>
              <a:t>4/24/2017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2CC5C5-2626-4394-8FBD-2B10D8F1B070}" type="slidenum">
              <a:rPr lang="en-US" smtClean="0"/>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82426DF1-F1AE-42A2-8693-D285DEFE4BC8}" type="datetimeFigureOut">
              <a:rPr lang="en-US" smtClean="0"/>
              <a:t>4/24/2017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2CC5C5-2626-4394-8FBD-2B10D8F1B070}"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82426DF1-F1AE-42A2-8693-D285DEFE4BC8}" type="datetimeFigureOut">
              <a:rPr lang="en-US" smtClean="0"/>
              <a:t>4/24/2017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2CC5C5-2626-4394-8FBD-2B10D8F1B070}"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82426DF1-F1AE-42A2-8693-D285DEFE4BC8}" type="datetimeFigureOut">
              <a:rPr lang="en-US" smtClean="0"/>
              <a:t>4/24/2017</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82426DF1-F1AE-42A2-8693-D285DEFE4BC8}" type="datetimeFigureOut">
              <a:rPr lang="en-US" smtClean="0"/>
              <a:t>4/24/2017</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9D2CC5C5-2626-4394-8FBD-2B10D8F1B070}" type="slidenum">
              <a:rPr lang="en-US" smtClean="0"/>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426DF1-F1AE-42A2-8693-D285DEFE4BC8}" type="datetimeFigureOut">
              <a:rPr lang="en-US" smtClean="0"/>
              <a:t>4/24/2017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2CC5C5-2626-4394-8FBD-2B10D8F1B070}" type="slidenum">
              <a:rPr lang="en-US" smtClean="0"/>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82426DF1-F1AE-42A2-8693-D285DEFE4BC8}" type="datetimeFigureOut">
              <a:rPr lang="en-US" smtClean="0"/>
              <a:t>4/24/2017</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9D2CC5C5-2626-4394-8FBD-2B10D8F1B070}"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smtClean="0"/>
              <a:t>Click icon to add picture</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smtClean="0"/>
              <a:t>Click icon to add picture</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82426DF1-F1AE-42A2-8693-D285DEFE4BC8}" type="datetimeFigureOut">
              <a:rPr lang="en-US" smtClean="0"/>
              <a:t>4/24/2017</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9D2CC5C5-2626-4394-8FBD-2B10D8F1B070}"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smtClean="0"/>
              <a:t>Click icon to add picture</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smtClean="0"/>
              <a:t>Click icon to add picture</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smtClean="0"/>
              <a:t>Click icon to add picture</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82426DF1-F1AE-42A2-8693-D285DEFE4BC8}" type="datetimeFigureOut">
              <a:rPr lang="en-US" smtClean="0"/>
              <a:t>4/24/2017</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9D2CC5C5-2626-4394-8FBD-2B10D8F1B070}" type="slidenum">
              <a:rPr lang="en-US" smtClean="0"/>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smtClean="0"/>
              <a:t>Click icon to add picture</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smtClean="0"/>
              <a:t>Click icon to add picture</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82426DF1-F1AE-42A2-8693-D285DEFE4BC8}" type="datetimeFigureOut">
              <a:rPr lang="en-US" smtClean="0"/>
              <a:t>4/24/2017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2CC5C5-2626-4394-8FBD-2B10D8F1B07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82426DF1-F1AE-42A2-8693-D285DEFE4BC8}" type="datetimeFigureOut">
              <a:rPr lang="en-US" smtClean="0"/>
              <a:t>4/24/2017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2CC5C5-2626-4394-8FBD-2B10D8F1B070}"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82426DF1-F1AE-42A2-8693-D285DEFE4BC8}" type="datetimeFigureOut">
              <a:rPr lang="en-US" smtClean="0"/>
              <a:t>4/24/2017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2CC5C5-2626-4394-8FBD-2B10D8F1B070}" type="slidenum">
              <a:rPr lang="en-US" smtClean="0"/>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82426DF1-F1AE-42A2-8693-D285DEFE4BC8}" type="datetimeFigureOut">
              <a:rPr lang="en-US" smtClean="0"/>
              <a:t>4/24/2017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2CC5C5-2626-4394-8FBD-2B10D8F1B070}"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82426DF1-F1AE-42A2-8693-D285DEFE4BC8}" type="datetimeFigureOut">
              <a:rPr lang="en-US" smtClean="0"/>
              <a:t>4/24/2017</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smtClean="0"/>
              <a:t>Click icon to add picture</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smtClean="0"/>
              <a:t>Click icon to add picture</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82426DF1-F1AE-42A2-8693-D285DEFE4BC8}" type="datetimeFigureOut">
              <a:rPr lang="en-US" smtClean="0"/>
              <a:t>4/24/2017</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9D2CC5C5-2626-4394-8FBD-2B10D8F1B070}" type="slidenum">
              <a:rPr lang="en-US" smtClean="0"/>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82426DF1-F1AE-42A2-8693-D285DEFE4BC8}" type="datetimeFigureOut">
              <a:rPr lang="en-US" smtClean="0"/>
              <a:t>4/24/2017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2CC5C5-2626-4394-8FBD-2B10D8F1B07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82426DF1-F1AE-42A2-8693-D285DEFE4BC8}" type="datetimeFigureOut">
              <a:rPr lang="en-US" smtClean="0"/>
              <a:t>4/24/2017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2CC5C5-2626-4394-8FBD-2B10D8F1B070}" type="slidenum">
              <a:rPr lang="en-US" smtClean="0"/>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82426DF1-F1AE-42A2-8693-D285DEFE4BC8}" type="datetimeFigureOut">
              <a:rPr lang="en-US" smtClean="0"/>
              <a:t>4/24/2017</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9D2CC5C5-2626-4394-8FBD-2B10D8F1B07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82426DF1-F1AE-42A2-8693-D285DEFE4BC8}" type="datetimeFigureOut">
              <a:rPr lang="en-US" smtClean="0"/>
              <a:t>4/24/2017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2CC5C5-2626-4394-8FBD-2B10D8F1B070}" type="slidenum">
              <a:rPr lang="en-US" smtClean="0"/>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82426DF1-F1AE-42A2-8693-D285DEFE4BC8}" type="datetimeFigureOut">
              <a:rPr lang="en-US" smtClean="0"/>
              <a:t>4/24/2017</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9D2CC5C5-2626-4394-8FBD-2B10D8F1B07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066800"/>
            <a:ext cx="4038600" cy="933450"/>
          </a:xfrm>
        </p:spPr>
        <p:txBody>
          <a:bodyPr>
            <a:normAutofit/>
          </a:bodyPr>
          <a:lstStyle/>
          <a:p>
            <a:r>
              <a:rPr lang="en-US" sz="3600" dirty="0" smtClean="0">
                <a:solidFill>
                  <a:schemeClr val="bg1"/>
                </a:solidFill>
              </a:rPr>
              <a:t>Be Future Ready</a:t>
            </a:r>
            <a:endParaRPr lang="en-US" sz="3600" dirty="0">
              <a:solidFill>
                <a:schemeClr val="bg1"/>
              </a:solidFill>
            </a:endParaRPr>
          </a:p>
        </p:txBody>
      </p:sp>
      <p:sp>
        <p:nvSpPr>
          <p:cNvPr id="3" name="Subtitle 2"/>
          <p:cNvSpPr>
            <a:spLocks noGrp="1"/>
          </p:cNvSpPr>
          <p:nvPr>
            <p:ph type="subTitle" idx="1"/>
          </p:nvPr>
        </p:nvSpPr>
        <p:spPr>
          <a:xfrm>
            <a:off x="381000" y="4648200"/>
            <a:ext cx="8534400" cy="748553"/>
          </a:xfrm>
        </p:spPr>
        <p:txBody>
          <a:bodyPr>
            <a:noAutofit/>
          </a:bodyPr>
          <a:lstStyle/>
          <a:p>
            <a:r>
              <a:rPr lang="en-US" sz="2400" dirty="0" smtClean="0">
                <a:solidFill>
                  <a:schemeClr val="accent1">
                    <a:lumMod val="75000"/>
                  </a:schemeClr>
                </a:solidFill>
              </a:rPr>
              <a:t>2017 National Education Technology Plan (NETP)</a:t>
            </a:r>
          </a:p>
          <a:p>
            <a:r>
              <a:rPr lang="en-US" sz="2400" dirty="0">
                <a:solidFill>
                  <a:schemeClr val="accent1">
                    <a:lumMod val="75000"/>
                  </a:schemeClr>
                </a:solidFill>
              </a:rPr>
              <a:t>https://tech.ed.gov/files/2017/01/NETP17.pdf</a:t>
            </a:r>
            <a:endParaRPr lang="en-US" sz="2400" dirty="0" smtClean="0">
              <a:solidFill>
                <a:schemeClr val="accent1">
                  <a:lumMod val="75000"/>
                </a:schemeClr>
              </a:solidFill>
            </a:endParaRPr>
          </a:p>
          <a:p>
            <a:r>
              <a:rPr lang="en-US" sz="2400" dirty="0" smtClean="0">
                <a:solidFill>
                  <a:schemeClr val="accent1">
                    <a:lumMod val="75000"/>
                  </a:schemeClr>
                </a:solidFill>
              </a:rPr>
              <a:t>Karen Marklein, Program Director, Ayers Institute</a:t>
            </a:r>
          </a:p>
          <a:p>
            <a:r>
              <a:rPr lang="en-US" sz="2400" dirty="0" smtClean="0">
                <a:solidFill>
                  <a:schemeClr val="accent1">
                    <a:lumMod val="75000"/>
                  </a:schemeClr>
                </a:solidFill>
              </a:rPr>
              <a:t>Ignite, 2017</a:t>
            </a:r>
            <a:endParaRPr lang="en-US" sz="2400" dirty="0">
              <a:solidFill>
                <a:schemeClr val="accent1">
                  <a:lumMod val="75000"/>
                </a:schemeClr>
              </a:solidFill>
            </a:endParaRPr>
          </a:p>
        </p:txBody>
      </p:sp>
    </p:spTree>
    <p:extLst>
      <p:ext uri="{BB962C8B-B14F-4D97-AF65-F5344CB8AC3E}">
        <p14:creationId xmlns:p14="http://schemas.microsoft.com/office/powerpoint/2010/main" val="2742517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556313" cy="685800"/>
          </a:xfrm>
        </p:spPr>
        <p:txBody>
          <a:bodyPr/>
          <a:lstStyle/>
          <a:p>
            <a:r>
              <a:rPr lang="en-US" dirty="0" smtClean="0"/>
              <a:t>Future-ready learning: Recommendations</a:t>
            </a:r>
            <a:br>
              <a:rPr lang="en-US" dirty="0" smtClean="0"/>
            </a:br>
            <a:endParaRPr lang="en-US" dirty="0"/>
          </a:p>
        </p:txBody>
      </p:sp>
      <p:sp>
        <p:nvSpPr>
          <p:cNvPr id="3" name="Content Placeholder 2"/>
          <p:cNvSpPr>
            <a:spLocks noGrp="1"/>
          </p:cNvSpPr>
          <p:nvPr>
            <p:ph idx="1"/>
          </p:nvPr>
        </p:nvSpPr>
        <p:spPr>
          <a:xfrm>
            <a:off x="457200" y="1905000"/>
            <a:ext cx="7696200" cy="3886200"/>
          </a:xfrm>
        </p:spPr>
        <p:txBody>
          <a:bodyPr>
            <a:noAutofit/>
          </a:bodyPr>
          <a:lstStyle/>
          <a:p>
            <a:r>
              <a:rPr lang="en-US" sz="2400" dirty="0"/>
              <a:t>develop and implement learning resources that embody the flexibility and power of technology to create equitable and accessible learning ecosystems that make learning possible everywhere and all the time for all </a:t>
            </a:r>
            <a:r>
              <a:rPr lang="en-US" sz="2400" dirty="0" smtClean="0"/>
              <a:t>students </a:t>
            </a:r>
          </a:p>
          <a:p>
            <a:r>
              <a:rPr lang="en-US" sz="2400" dirty="0" smtClean="0"/>
              <a:t>take </a:t>
            </a:r>
            <a:r>
              <a:rPr lang="en-US" sz="2400" dirty="0"/>
              <a:t>inventory of and align all learning technology resources to intended educational </a:t>
            </a:r>
            <a:r>
              <a:rPr lang="en-US" sz="2400" dirty="0" smtClean="0"/>
              <a:t>outcomes</a:t>
            </a:r>
          </a:p>
        </p:txBody>
      </p:sp>
    </p:spTree>
    <p:extLst>
      <p:ext uri="{BB962C8B-B14F-4D97-AF65-F5344CB8AC3E}">
        <p14:creationId xmlns:p14="http://schemas.microsoft.com/office/powerpoint/2010/main" val="20213801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556313" cy="1116106"/>
          </a:xfrm>
        </p:spPr>
        <p:txBody>
          <a:bodyPr/>
          <a:lstStyle/>
          <a:p>
            <a:r>
              <a:rPr lang="en-US" dirty="0" smtClean="0"/>
              <a:t>Future-ready teaching:</a:t>
            </a:r>
            <a:br>
              <a:rPr lang="en-US" dirty="0" smtClean="0"/>
            </a:br>
            <a:r>
              <a:rPr lang="en-US" dirty="0" smtClean="0"/>
              <a:t>Recommendations</a:t>
            </a:r>
            <a:endParaRPr lang="en-US" dirty="0"/>
          </a:p>
        </p:txBody>
      </p:sp>
      <p:sp>
        <p:nvSpPr>
          <p:cNvPr id="3" name="Content Placeholder 2"/>
          <p:cNvSpPr>
            <a:spLocks noGrp="1"/>
          </p:cNvSpPr>
          <p:nvPr>
            <p:ph idx="1"/>
          </p:nvPr>
        </p:nvSpPr>
        <p:spPr/>
        <p:txBody>
          <a:bodyPr>
            <a:normAutofit/>
          </a:bodyPr>
          <a:lstStyle/>
          <a:p>
            <a:r>
              <a:rPr lang="en-US" sz="2400" dirty="0"/>
              <a:t>Provide </a:t>
            </a:r>
            <a:r>
              <a:rPr lang="en-US" sz="2400" dirty="0" smtClean="0"/>
              <a:t>educators </a:t>
            </a:r>
            <a:r>
              <a:rPr lang="en-US" sz="2400" dirty="0"/>
              <a:t>with professional learning experiences powered by technology to increase their digital literacy and enable them to create compelling learning activities that improve learning and teaching, assessment, and instructional </a:t>
            </a:r>
            <a:r>
              <a:rPr lang="en-US" sz="2400" dirty="0" smtClean="0"/>
              <a:t>practices</a:t>
            </a:r>
          </a:p>
          <a:p>
            <a:r>
              <a:rPr lang="en-US" sz="2400" dirty="0"/>
              <a:t>Use technology to provide all learners with online access to effective teaching and better learning opportunities with options in places where they are not otherwise </a:t>
            </a:r>
            <a:r>
              <a:rPr lang="en-US" sz="2400" dirty="0" smtClean="0"/>
              <a:t>available</a:t>
            </a:r>
            <a:endParaRPr lang="en-US" sz="2400" dirty="0"/>
          </a:p>
        </p:txBody>
      </p:sp>
    </p:spTree>
    <p:extLst>
      <p:ext uri="{BB962C8B-B14F-4D97-AF65-F5344CB8AC3E}">
        <p14:creationId xmlns:p14="http://schemas.microsoft.com/office/powerpoint/2010/main" val="38067278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556313" cy="1116106"/>
          </a:xfrm>
        </p:spPr>
        <p:txBody>
          <a:bodyPr/>
          <a:lstStyle/>
          <a:p>
            <a:r>
              <a:rPr lang="en-US" dirty="0" smtClean="0"/>
              <a:t>Future-ready leading: Recommendations</a:t>
            </a:r>
            <a:endParaRPr lang="en-US" dirty="0"/>
          </a:p>
        </p:txBody>
      </p:sp>
      <p:sp>
        <p:nvSpPr>
          <p:cNvPr id="3" name="Content Placeholder 2"/>
          <p:cNvSpPr>
            <a:spLocks noGrp="1"/>
          </p:cNvSpPr>
          <p:nvPr>
            <p:ph idx="1"/>
          </p:nvPr>
        </p:nvSpPr>
        <p:spPr>
          <a:xfrm>
            <a:off x="457200" y="1828800"/>
            <a:ext cx="7556313" cy="4754563"/>
          </a:xfrm>
        </p:spPr>
        <p:txBody>
          <a:bodyPr>
            <a:noAutofit/>
          </a:bodyPr>
          <a:lstStyle/>
          <a:p>
            <a:r>
              <a:rPr lang="en-US" sz="2400" dirty="0" smtClean="0"/>
              <a:t>Set </a:t>
            </a:r>
            <a:r>
              <a:rPr lang="en-US" sz="2400" dirty="0"/>
              <a:t>a vision for the use of technology to enable learning </a:t>
            </a:r>
            <a:r>
              <a:rPr lang="en-US" sz="2400" dirty="0" smtClean="0"/>
              <a:t>for students</a:t>
            </a:r>
            <a:r>
              <a:rPr lang="en-US" sz="2400" dirty="0"/>
              <a:t>, educators, families, technology professionals, community groups, cultural institutions, and other interested </a:t>
            </a:r>
            <a:r>
              <a:rPr lang="en-US" sz="2400" dirty="0" smtClean="0"/>
              <a:t>parties</a:t>
            </a:r>
          </a:p>
          <a:p>
            <a:r>
              <a:rPr lang="en-US" sz="2400" dirty="0" smtClean="0"/>
              <a:t>Develop </a:t>
            </a:r>
            <a:r>
              <a:rPr lang="en-US" sz="2400" dirty="0"/>
              <a:t>clear communities of practice for education leaders at all levels that act as a hub for setting vision, understanding research, and sharing practices</a:t>
            </a:r>
          </a:p>
        </p:txBody>
      </p:sp>
    </p:spTree>
    <p:extLst>
      <p:ext uri="{BB962C8B-B14F-4D97-AF65-F5344CB8AC3E}">
        <p14:creationId xmlns:p14="http://schemas.microsoft.com/office/powerpoint/2010/main" val="32790508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556313" cy="1116106"/>
          </a:xfrm>
        </p:spPr>
        <p:txBody>
          <a:bodyPr/>
          <a:lstStyle/>
          <a:p>
            <a:r>
              <a:rPr lang="en-US" dirty="0" smtClean="0"/>
              <a:t>Future-ready assessing: Recommendations</a:t>
            </a:r>
            <a:endParaRPr lang="en-US" dirty="0"/>
          </a:p>
        </p:txBody>
      </p:sp>
      <p:sp>
        <p:nvSpPr>
          <p:cNvPr id="3" name="Content Placeholder 2"/>
          <p:cNvSpPr>
            <a:spLocks noGrp="1"/>
          </p:cNvSpPr>
          <p:nvPr>
            <p:ph idx="1"/>
          </p:nvPr>
        </p:nvSpPr>
        <p:spPr>
          <a:xfrm>
            <a:off x="152400" y="1981200"/>
            <a:ext cx="8458200" cy="4144963"/>
          </a:xfrm>
        </p:spPr>
        <p:txBody>
          <a:bodyPr>
            <a:noAutofit/>
          </a:bodyPr>
          <a:lstStyle/>
          <a:p>
            <a:r>
              <a:rPr lang="en-US" sz="2400" dirty="0"/>
              <a:t>design, develop, and implement learning dashboards, response systems, and communication pathways that </a:t>
            </a:r>
            <a:r>
              <a:rPr lang="en-US" sz="2400" dirty="0" smtClean="0"/>
              <a:t>provide timely </a:t>
            </a:r>
            <a:r>
              <a:rPr lang="en-US" sz="2400" dirty="0"/>
              <a:t>and actionable feedback about student learning to improve achievement and instructional </a:t>
            </a:r>
            <a:r>
              <a:rPr lang="en-US" sz="2400" dirty="0" smtClean="0"/>
              <a:t>practices</a:t>
            </a:r>
          </a:p>
          <a:p>
            <a:r>
              <a:rPr lang="en-US" sz="2400" dirty="0" smtClean="0"/>
              <a:t>explore </a:t>
            </a:r>
            <a:r>
              <a:rPr lang="en-US" sz="2400" dirty="0"/>
              <a:t>how embedded assessment technologies such as simulations, collaboration environments, virtual worlds, games, and cognitive tutors can be used to engage and motivate learners while assessing complex skills</a:t>
            </a:r>
          </a:p>
        </p:txBody>
      </p:sp>
    </p:spTree>
    <p:extLst>
      <p:ext uri="{BB962C8B-B14F-4D97-AF65-F5344CB8AC3E}">
        <p14:creationId xmlns:p14="http://schemas.microsoft.com/office/powerpoint/2010/main" val="39064694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47799" y="228600"/>
            <a:ext cx="5655325" cy="6400800"/>
          </a:xfrm>
        </p:spPr>
      </p:pic>
    </p:spTree>
    <p:extLst>
      <p:ext uri="{BB962C8B-B14F-4D97-AF65-F5344CB8AC3E}">
        <p14:creationId xmlns:p14="http://schemas.microsoft.com/office/powerpoint/2010/main" val="6440722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a:t>
            </a:r>
            <a:endParaRPr lang="en-US" dirty="0"/>
          </a:p>
        </p:txBody>
      </p:sp>
      <p:sp>
        <p:nvSpPr>
          <p:cNvPr id="3" name="Content Placeholder 2"/>
          <p:cNvSpPr>
            <a:spLocks noGrp="1"/>
          </p:cNvSpPr>
          <p:nvPr>
            <p:ph idx="1"/>
          </p:nvPr>
        </p:nvSpPr>
        <p:spPr/>
        <p:txBody>
          <a:bodyPr/>
          <a:lstStyle/>
          <a:p>
            <a:r>
              <a:rPr lang="en-US" sz="2800" dirty="0" smtClean="0"/>
              <a:t>How could these NETP recommendations improve your own technology plan?</a:t>
            </a:r>
          </a:p>
          <a:p>
            <a:r>
              <a:rPr lang="en-US" sz="2800" dirty="0" smtClean="0"/>
              <a:t>What conversations do you need to have and with whom?</a:t>
            </a:r>
          </a:p>
          <a:p>
            <a:pPr marL="0" indent="0">
              <a:buNone/>
            </a:pPr>
            <a:endParaRPr lang="en-US" dirty="0"/>
          </a:p>
        </p:txBody>
      </p:sp>
    </p:spTree>
    <p:extLst>
      <p:ext uri="{BB962C8B-B14F-4D97-AF65-F5344CB8AC3E}">
        <p14:creationId xmlns:p14="http://schemas.microsoft.com/office/powerpoint/2010/main" val="42274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Wayne Gretzky have to do with this?</a:t>
            </a:r>
            <a:endParaRPr lang="en-US" dirty="0"/>
          </a:p>
        </p:txBody>
      </p:sp>
      <p:sp>
        <p:nvSpPr>
          <p:cNvPr id="3" name="Content Placeholder 2"/>
          <p:cNvSpPr>
            <a:spLocks noGrp="1"/>
          </p:cNvSpPr>
          <p:nvPr>
            <p:ph idx="1"/>
          </p:nvPr>
        </p:nvSpPr>
        <p:spPr>
          <a:xfrm>
            <a:off x="685800" y="1981200"/>
            <a:ext cx="7556313" cy="4144963"/>
          </a:xfrm>
        </p:spPr>
        <p:txBody>
          <a:bodyPr>
            <a:normAutofit/>
          </a:bodyPr>
          <a:lstStyle/>
          <a:p>
            <a:pPr marL="0" indent="0">
              <a:buNone/>
            </a:pPr>
            <a:r>
              <a:rPr lang="en-US" sz="3200" dirty="0" smtClean="0"/>
              <a:t>“</a:t>
            </a:r>
            <a:r>
              <a:rPr lang="en-US" sz="3200" i="1" dirty="0"/>
              <a:t>A good hockey player plays where the puck is. A great hockey player plays where the puck is going to be</a:t>
            </a:r>
            <a:r>
              <a:rPr lang="en-US" sz="3200" i="1" dirty="0" smtClean="0"/>
              <a:t>.”</a:t>
            </a:r>
          </a:p>
          <a:p>
            <a:pPr marL="0" indent="0">
              <a:buNone/>
            </a:pPr>
            <a:endParaRPr lang="en-US" sz="3200" i="1" dirty="0"/>
          </a:p>
          <a:p>
            <a:pPr marL="0" indent="0">
              <a:buNone/>
            </a:pPr>
            <a:r>
              <a:rPr lang="en-US" sz="3200" dirty="0" smtClean="0"/>
              <a:t>How are you anticipating where the “puck” will be?</a:t>
            </a:r>
            <a:endParaRPr lang="en-US" sz="3200" dirty="0"/>
          </a:p>
        </p:txBody>
      </p:sp>
    </p:spTree>
    <p:extLst>
      <p:ext uri="{BB962C8B-B14F-4D97-AF65-F5344CB8AC3E}">
        <p14:creationId xmlns:p14="http://schemas.microsoft.com/office/powerpoint/2010/main" val="8468946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Letter from the Director</a:t>
            </a:r>
            <a:endParaRPr lang="en-US" dirty="0"/>
          </a:p>
        </p:txBody>
      </p:sp>
      <p:sp>
        <p:nvSpPr>
          <p:cNvPr id="3" name="Content Placeholder 2"/>
          <p:cNvSpPr>
            <a:spLocks noGrp="1"/>
          </p:cNvSpPr>
          <p:nvPr>
            <p:ph idx="1"/>
          </p:nvPr>
        </p:nvSpPr>
        <p:spPr>
          <a:xfrm>
            <a:off x="381000" y="1295400"/>
            <a:ext cx="7426326" cy="4876800"/>
          </a:xfrm>
        </p:spPr>
        <p:txBody>
          <a:bodyPr>
            <a:normAutofit/>
          </a:bodyPr>
          <a:lstStyle/>
          <a:p>
            <a:r>
              <a:rPr lang="en-US" sz="2400" dirty="0" smtClean="0"/>
              <a:t>Joseph South, Office of Educational Technology</a:t>
            </a:r>
          </a:p>
          <a:p>
            <a:r>
              <a:rPr lang="en-US" sz="2400" dirty="0" smtClean="0"/>
              <a:t>One-year update</a:t>
            </a:r>
          </a:p>
          <a:p>
            <a:pPr lvl="1"/>
            <a:r>
              <a:rPr lang="en-US" sz="2400" dirty="0" smtClean="0"/>
              <a:t>5-year no longer current enough</a:t>
            </a:r>
          </a:p>
          <a:p>
            <a:r>
              <a:rPr lang="en-US" sz="2400" dirty="0" smtClean="0"/>
              <a:t>Most classrooms have broadband</a:t>
            </a:r>
          </a:p>
          <a:p>
            <a:r>
              <a:rPr lang="en-US" sz="2400" dirty="0" smtClean="0"/>
              <a:t>Lower price devices</a:t>
            </a:r>
          </a:p>
          <a:p>
            <a:r>
              <a:rPr lang="en-US" sz="2400" dirty="0" smtClean="0"/>
              <a:t>Librarian and teacher leaders expanded role</a:t>
            </a:r>
          </a:p>
          <a:p>
            <a:r>
              <a:rPr lang="en-US" sz="2400" dirty="0" smtClean="0"/>
              <a:t>Responsible digital citizenship</a:t>
            </a:r>
          </a:p>
          <a:p>
            <a:r>
              <a:rPr lang="en-US" sz="2400" dirty="0" smtClean="0"/>
              <a:t>Focus on technology in pre-service </a:t>
            </a:r>
          </a:p>
          <a:p>
            <a:endParaRPr lang="en-US" sz="2400" dirty="0"/>
          </a:p>
        </p:txBody>
      </p:sp>
    </p:spTree>
    <p:extLst>
      <p:ext uri="{BB962C8B-B14F-4D97-AF65-F5344CB8AC3E}">
        <p14:creationId xmlns:p14="http://schemas.microsoft.com/office/powerpoint/2010/main" val="30376571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 y="381000"/>
            <a:ext cx="8388863" cy="3148973"/>
          </a:xfrm>
          <a:prstGeom prst="rect">
            <a:avLst/>
          </a:prstGeom>
          <a:noFill/>
          <a:ln>
            <a:noFill/>
          </a:ln>
        </p:spPr>
      </p:pic>
      <p:pic>
        <p:nvPicPr>
          <p:cNvPr id="6"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 y="3376432"/>
            <a:ext cx="8077199" cy="2796414"/>
          </a:xfrm>
          <a:prstGeom prst="rect">
            <a:avLst/>
          </a:prstGeom>
        </p:spPr>
      </p:pic>
    </p:spTree>
    <p:extLst>
      <p:ext uri="{BB962C8B-B14F-4D97-AF65-F5344CB8AC3E}">
        <p14:creationId xmlns:p14="http://schemas.microsoft.com/office/powerpoint/2010/main" val="30784319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this important?</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955" y="1524000"/>
            <a:ext cx="9027991" cy="4114799"/>
          </a:xfrm>
        </p:spPr>
      </p:pic>
    </p:spTree>
    <p:extLst>
      <p:ext uri="{BB962C8B-B14F-4D97-AF65-F5344CB8AC3E}">
        <p14:creationId xmlns:p14="http://schemas.microsoft.com/office/powerpoint/2010/main" val="30103845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points of NETP</a:t>
            </a:r>
            <a:endParaRPr lang="en-US" dirty="0"/>
          </a:p>
        </p:txBody>
      </p:sp>
      <p:sp>
        <p:nvSpPr>
          <p:cNvPr id="3" name="Content Placeholder 2"/>
          <p:cNvSpPr>
            <a:spLocks noGrp="1"/>
          </p:cNvSpPr>
          <p:nvPr>
            <p:ph idx="1"/>
          </p:nvPr>
        </p:nvSpPr>
        <p:spPr>
          <a:xfrm>
            <a:off x="498474" y="1447800"/>
            <a:ext cx="7556313" cy="4678363"/>
          </a:xfrm>
        </p:spPr>
        <p:txBody>
          <a:bodyPr>
            <a:normAutofit/>
          </a:bodyPr>
          <a:lstStyle/>
          <a:p>
            <a:pPr marL="514350" indent="-514350">
              <a:buFont typeface="+mj-lt"/>
              <a:buAutoNum type="arabicPeriod"/>
            </a:pPr>
            <a:r>
              <a:rPr lang="en-US" sz="2800" dirty="0" smtClean="0"/>
              <a:t>Learning—Engaging and empowering learning</a:t>
            </a:r>
          </a:p>
          <a:p>
            <a:pPr marL="514350" indent="-514350">
              <a:buFont typeface="+mj-lt"/>
              <a:buAutoNum type="arabicPeriod"/>
            </a:pPr>
            <a:r>
              <a:rPr lang="en-US" sz="2800" dirty="0" smtClean="0"/>
              <a:t>Teaching—Effective teaching</a:t>
            </a:r>
          </a:p>
          <a:p>
            <a:pPr marL="514350" indent="-514350">
              <a:buFont typeface="+mj-lt"/>
              <a:buAutoNum type="arabicPeriod"/>
            </a:pPr>
            <a:r>
              <a:rPr lang="en-US" sz="2800" dirty="0" smtClean="0"/>
              <a:t>Leading—Creating a culture for innovation</a:t>
            </a:r>
          </a:p>
          <a:p>
            <a:pPr marL="514350" indent="-514350">
              <a:buFont typeface="+mj-lt"/>
              <a:buAutoNum type="arabicPeriod"/>
            </a:pPr>
            <a:r>
              <a:rPr lang="en-US" sz="2800" dirty="0" smtClean="0"/>
              <a:t>Assessing—Measuring learning</a:t>
            </a:r>
          </a:p>
          <a:p>
            <a:pPr marL="514350" indent="-514350">
              <a:buFont typeface="+mj-lt"/>
              <a:buAutoNum type="arabicPeriod"/>
            </a:pPr>
            <a:r>
              <a:rPr lang="en-US" sz="2800" dirty="0" smtClean="0"/>
              <a:t>Enabling—Access and effective use</a:t>
            </a:r>
          </a:p>
        </p:txBody>
      </p:sp>
    </p:spTree>
    <p:extLst>
      <p:ext uri="{BB962C8B-B14F-4D97-AF65-F5344CB8AC3E}">
        <p14:creationId xmlns:p14="http://schemas.microsoft.com/office/powerpoint/2010/main" val="8923328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00200" y="152400"/>
            <a:ext cx="5334000" cy="6378307"/>
          </a:xfrm>
        </p:spPr>
      </p:pic>
    </p:spTree>
    <p:extLst>
      <p:ext uri="{BB962C8B-B14F-4D97-AF65-F5344CB8AC3E}">
        <p14:creationId xmlns:p14="http://schemas.microsoft.com/office/powerpoint/2010/main" val="19378527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Equity AND Accessibility</a:t>
            </a:r>
            <a:endParaRPr lang="en-US" dirty="0"/>
          </a:p>
        </p:txBody>
      </p:sp>
      <p:sp>
        <p:nvSpPr>
          <p:cNvPr id="3" name="Content Placeholder 2"/>
          <p:cNvSpPr>
            <a:spLocks noGrp="1"/>
          </p:cNvSpPr>
          <p:nvPr>
            <p:ph sz="half" idx="1"/>
          </p:nvPr>
        </p:nvSpPr>
        <p:spPr>
          <a:xfrm>
            <a:off x="498518" y="1295400"/>
            <a:ext cx="3657600" cy="4830763"/>
          </a:xfrm>
        </p:spPr>
        <p:txBody>
          <a:bodyPr>
            <a:noAutofit/>
          </a:bodyPr>
          <a:lstStyle/>
          <a:p>
            <a:r>
              <a:rPr lang="en-US" sz="2800" b="1" dirty="0" smtClean="0"/>
              <a:t>Equity</a:t>
            </a:r>
            <a:r>
              <a:rPr lang="en-US" sz="2800" dirty="0" smtClean="0"/>
              <a:t> </a:t>
            </a:r>
            <a:r>
              <a:rPr lang="en-US" sz="2800" dirty="0"/>
              <a:t>in education means increasing all students’ access to educational opportunities with a focus on closing achievement gaps and removing barriers that students </a:t>
            </a:r>
            <a:r>
              <a:rPr lang="en-US" sz="2800" dirty="0" smtClean="0"/>
              <a:t>face</a:t>
            </a:r>
            <a:endParaRPr lang="en-US" sz="2800" dirty="0"/>
          </a:p>
        </p:txBody>
      </p:sp>
      <p:sp>
        <p:nvSpPr>
          <p:cNvPr id="4" name="Content Placeholder 3"/>
          <p:cNvSpPr>
            <a:spLocks noGrp="1"/>
          </p:cNvSpPr>
          <p:nvPr>
            <p:ph sz="half" idx="2"/>
          </p:nvPr>
        </p:nvSpPr>
        <p:spPr>
          <a:xfrm>
            <a:off x="4419600" y="1295400"/>
            <a:ext cx="3657600" cy="4800600"/>
          </a:xfrm>
        </p:spPr>
        <p:txBody>
          <a:bodyPr>
            <a:normAutofit/>
          </a:bodyPr>
          <a:lstStyle/>
          <a:p>
            <a:r>
              <a:rPr lang="en-US" sz="2800" b="1" dirty="0"/>
              <a:t>Accessibility</a:t>
            </a:r>
            <a:r>
              <a:rPr lang="en-US" sz="2800" dirty="0"/>
              <a:t> refers to the design of apps, devices, materials, and environments that support and enable access to content and educational activities for all learners. </a:t>
            </a:r>
          </a:p>
        </p:txBody>
      </p:sp>
    </p:spTree>
    <p:extLst>
      <p:ext uri="{BB962C8B-B14F-4D97-AF65-F5344CB8AC3E}">
        <p14:creationId xmlns:p14="http://schemas.microsoft.com/office/powerpoint/2010/main" val="11964800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556313" cy="609600"/>
          </a:xfrm>
        </p:spPr>
        <p:txBody>
          <a:bodyPr/>
          <a:lstStyle/>
          <a:p>
            <a:r>
              <a:rPr lang="en-US" dirty="0" smtClean="0"/>
              <a:t>No longer a digital divide…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 y="914400"/>
            <a:ext cx="8855645" cy="5638800"/>
          </a:xfrm>
        </p:spPr>
      </p:pic>
    </p:spTree>
    <p:extLst>
      <p:ext uri="{BB962C8B-B14F-4D97-AF65-F5344CB8AC3E}">
        <p14:creationId xmlns:p14="http://schemas.microsoft.com/office/powerpoint/2010/main" val="1383375703"/>
      </p:ext>
    </p:extLst>
  </p:cSld>
  <p:clrMapOvr>
    <a:masterClrMapping/>
  </p:clrMapOvr>
  <p:timing>
    <p:tnLst>
      <p:par>
        <p:cTn id="1" dur="indefinite" restart="never" nodeType="tmRoot"/>
      </p:par>
    </p:tnLst>
  </p:timing>
</p:sld>
</file>

<file path=ppt/theme/theme1.xml><?xml version="1.0" encoding="utf-8"?>
<a:theme xmlns:a="http://schemas.openxmlformats.org/drawingml/2006/main" name="Ayers_Ugly">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Ayers_Ugly</Template>
  <TotalTime>182</TotalTime>
  <Words>527</Words>
  <Application>Microsoft Office PowerPoint</Application>
  <PresentationFormat>On-screen Show (4:3)</PresentationFormat>
  <Paragraphs>50</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Ayers_Ugly</vt:lpstr>
      <vt:lpstr>Be Future Ready</vt:lpstr>
      <vt:lpstr>What does Wayne Gretzky have to do with this?</vt:lpstr>
      <vt:lpstr>Letter from the Director</vt:lpstr>
      <vt:lpstr>PowerPoint Presentation</vt:lpstr>
      <vt:lpstr>Why is this important?</vt:lpstr>
      <vt:lpstr>Focus points of NETP</vt:lpstr>
      <vt:lpstr>PowerPoint Presentation</vt:lpstr>
      <vt:lpstr>Equity AND Accessibility</vt:lpstr>
      <vt:lpstr>No longer a digital divide…</vt:lpstr>
      <vt:lpstr>Future-ready learning: Recommendations </vt:lpstr>
      <vt:lpstr>Future-ready teaching: Recommendations</vt:lpstr>
      <vt:lpstr>Future-ready leading: Recommendations</vt:lpstr>
      <vt:lpstr>Future-ready assessing: Recommendations</vt:lpstr>
      <vt:lpstr>PowerPoint Presentation</vt:lpstr>
      <vt:lpstr>Reflection</vt:lpstr>
    </vt:vector>
  </TitlesOfParts>
  <Company>Lipscomb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 Marklein</dc:creator>
  <cp:lastModifiedBy>Karen Marklein</cp:lastModifiedBy>
  <cp:revision>13</cp:revision>
  <dcterms:created xsi:type="dcterms:W3CDTF">2017-04-24T01:20:14Z</dcterms:created>
  <dcterms:modified xsi:type="dcterms:W3CDTF">2017-04-24T18:31:34Z</dcterms:modified>
</cp:coreProperties>
</file>