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1"/>
  </p:notesMasterIdLst>
  <p:sldIdLst>
    <p:sldId id="256" r:id="rId6"/>
    <p:sldId id="329" r:id="rId7"/>
    <p:sldId id="324" r:id="rId8"/>
    <p:sldId id="363" r:id="rId9"/>
    <p:sldId id="364" r:id="rId10"/>
    <p:sldId id="365" r:id="rId11"/>
    <p:sldId id="366" r:id="rId12"/>
    <p:sldId id="369" r:id="rId13"/>
    <p:sldId id="368" r:id="rId14"/>
    <p:sldId id="370" r:id="rId15"/>
    <p:sldId id="367" r:id="rId16"/>
    <p:sldId id="316" r:id="rId17"/>
    <p:sldId id="371" r:id="rId18"/>
    <p:sldId id="372" r:id="rId19"/>
    <p:sldId id="31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Margie L" initials="JM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AA"/>
    <a:srgbClr val="0D80AC"/>
    <a:srgbClr val="005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85795" autoAdjust="0"/>
  </p:normalViewPr>
  <p:slideViewPr>
    <p:cSldViewPr snapToGrid="0">
      <p:cViewPr>
        <p:scale>
          <a:sx n="70" d="100"/>
          <a:sy n="70" d="100"/>
        </p:scale>
        <p:origin x="280" y="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451B5-4302-4DC3-AC11-9EE9B24E6BF8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91331-34DD-4BE9-B285-EAB004F1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1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91331-34DD-4BE9-B285-EAB004F14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91331-34DD-4BE9-B285-EAB004F145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91331-34DD-4BE9-B285-EAB004F145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91331-34DD-4BE9-B285-EAB004F145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2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6D72-16D2-48EC-9AC0-75920A34DE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2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 AP</a:t>
            </a:r>
            <a:r>
              <a:rPr lang="en-US" baseline="0" dirty="0"/>
              <a:t> partnered with us with developing a common language and data literacy and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91331-34DD-4BE9-B285-EAB004F145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6A30-796C-4297-91E7-B97C522547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0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0CFB-0DC7-4848-960D-349FF135B9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75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6D72-16D2-48EC-9AC0-75920A34DE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38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Margie &amp; Jenny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Q&amp;A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questions?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0CFB-0DC7-4848-960D-349FF135B9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5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246" y="-5108"/>
            <a:ext cx="7772400" cy="2387600"/>
          </a:xfrm>
        </p:spPr>
        <p:txBody>
          <a:bodyPr anchor="b"/>
          <a:lstStyle>
            <a:lvl1pPr algn="ctr">
              <a:defRPr sz="54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054" y="2964484"/>
            <a:ext cx="7703592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AutoShape 4" descr="isplaying Thrivist_Infographic_Main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888"/>
            <a:ext cx="9144000" cy="839047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084"/>
            <a:ext cx="7886700" cy="435133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1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6969" y="1741940"/>
            <a:ext cx="3065345" cy="4372054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75434"/>
            <a:ext cx="9144000" cy="65563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814118" y="1741940"/>
            <a:ext cx="4701231" cy="43728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5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442"/>
            <a:ext cx="7772400" cy="2387600"/>
          </a:xfrm>
        </p:spPr>
        <p:txBody>
          <a:bodyPr anchor="b"/>
          <a:lstStyle>
            <a:lvl1pPr algn="ctr">
              <a:defRPr sz="54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21936"/>
            <a:ext cx="7703592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0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07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095A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CDCA-CE05-40E5-8B7B-8559673DA3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9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DF3B-460B-4496-BD70-8AF51869F9D5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2E63-D34A-4203-987D-6B2C152B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7" r:id="rId5"/>
    <p:sldLayoutId id="214748367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pscollaboration.org/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pearson.com/content/dam/corporate/global/pearson-dot-com/files/hattie/150526_ExpertiseWEB_V1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0.emf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8534400" cy="2528928"/>
          </a:xfrm>
        </p:spPr>
        <p:txBody>
          <a:bodyPr>
            <a:normAutofit/>
          </a:bodyPr>
          <a:lstStyle/>
          <a:p>
            <a:r>
              <a:rPr lang="en-US" dirty="0"/>
              <a:t>Fostering </a:t>
            </a:r>
            <a:r>
              <a:rPr lang="en-US" dirty="0" smtClean="0"/>
              <a:t>Collaborative Professionalism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054" y="2528929"/>
            <a:ext cx="7703592" cy="209131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Please sit in groups.  Thanks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Dr. Margie Johnson</a:t>
            </a:r>
          </a:p>
          <a:p>
            <a:r>
              <a:rPr lang="en-US" sz="3200" dirty="0" smtClean="0"/>
              <a:t>MNPS Collaborative Inquiry Coordinator</a:t>
            </a:r>
            <a:endParaRPr lang="en-US" sz="3200" dirty="0"/>
          </a:p>
          <a:p>
            <a:r>
              <a:rPr lang="en-US" sz="3200" dirty="0" smtClean="0"/>
              <a:t>September 13, </a:t>
            </a:r>
            <a:r>
              <a:rPr lang="en-US" sz="3200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3076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77" y="146496"/>
            <a:ext cx="9252284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MNPS IC Map for Collaborative Inquiry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2" y="1026145"/>
            <a:ext cx="8731624" cy="500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4210" y="5043548"/>
            <a:ext cx="4624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MNPS Collaborative Inquiry Community of Practice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307" y="282448"/>
            <a:ext cx="9347021" cy="857250"/>
          </a:xfrm>
        </p:spPr>
        <p:txBody>
          <a:bodyPr>
            <a:normAutofit/>
          </a:bodyPr>
          <a:lstStyle/>
          <a:p>
            <a:r>
              <a:rPr lang="en-US" b="1" dirty="0"/>
              <a:t>MNPS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/>
              <a:t>Collaborative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/>
              <a:t>Inquiry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3072" y="1139698"/>
            <a:ext cx="56726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  <a:latin typeface="Arial"/>
                <a:cs typeface="Arial"/>
              </a:rPr>
              <a:t>Collaborative Inquiry </a:t>
            </a:r>
            <a:r>
              <a:rPr lang="en-US" sz="2800" dirty="0">
                <a:latin typeface="Arial"/>
                <a:cs typeface="Arial"/>
              </a:rPr>
              <a:t>is a </a:t>
            </a:r>
            <a:r>
              <a:rPr lang="en-US" sz="2800" b="1" dirty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  <a:latin typeface="Arial"/>
                <a:cs typeface="Arial"/>
              </a:rPr>
              <a:t>data-based team </a:t>
            </a:r>
            <a:r>
              <a:rPr lang="en-US" sz="2800" dirty="0">
                <a:latin typeface="Arial"/>
                <a:cs typeface="Arial"/>
              </a:rPr>
              <a:t>process that consciously uses the </a:t>
            </a:r>
            <a:r>
              <a:rPr lang="en-US" sz="2800" b="1" dirty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  <a:latin typeface="Arial"/>
                <a:cs typeface="Arial"/>
              </a:rPr>
              <a:t>collaborative learning cycle</a:t>
            </a: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 the </a:t>
            </a:r>
            <a:r>
              <a:rPr lang="en-US" sz="2800" b="1" dirty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  <a:latin typeface="Arial"/>
                <a:cs typeface="Arial"/>
              </a:rPr>
              <a:t>qualities of effective groups</a:t>
            </a:r>
            <a:r>
              <a:rPr lang="en-US" sz="2800" b="1" dirty="0">
                <a:ln>
                  <a:solidFill>
                    <a:srgbClr val="007FAA"/>
                  </a:solidFill>
                </a:ln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(fostering a culture of trust, maintaining a clear focus, taking collective responsibility and data-informed decision-making).</a:t>
            </a:r>
          </a:p>
          <a:p>
            <a:pPr algn="ctr"/>
            <a:endParaRPr lang="en-US" sz="3200" dirty="0">
              <a:latin typeface="Arial"/>
              <a:cs typeface="Arial"/>
            </a:endParaRPr>
          </a:p>
          <a:p>
            <a:pPr algn="ctr"/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23"/>
          <a:stretch/>
        </p:blipFill>
        <p:spPr>
          <a:xfrm>
            <a:off x="-77307" y="5602028"/>
            <a:ext cx="9221307" cy="122922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24" y="1915712"/>
            <a:ext cx="3105292" cy="29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9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938"/>
            <a:ext cx="8441342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MNPS Collaborative Inquiry Toolkit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28" y="1536426"/>
            <a:ext cx="4852235" cy="4610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285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www.mnpscollaboration.org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368" y="1553517"/>
            <a:ext cx="4044732" cy="566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715" y="2137239"/>
            <a:ext cx="3047121" cy="330275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24900" y="3430092"/>
            <a:ext cx="869163" cy="641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92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09"/>
            <a:ext cx="9144000" cy="839892"/>
          </a:xfrm>
        </p:spPr>
        <p:txBody>
          <a:bodyPr/>
          <a:lstStyle/>
          <a:p>
            <a:r>
              <a:rPr lang="en-US" dirty="0"/>
              <a:t>Reflection 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03947" y="1895707"/>
            <a:ext cx="8736105" cy="2508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/>
              <a:t>What might be some ideas you take from this session to implement in your organization and/or share with others?  </a:t>
            </a:r>
          </a:p>
        </p:txBody>
      </p:sp>
    </p:spTree>
    <p:extLst>
      <p:ext uri="{BB962C8B-B14F-4D97-AF65-F5344CB8AC3E}">
        <p14:creationId xmlns:p14="http://schemas.microsoft.com/office/powerpoint/2010/main" val="163367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253" y="189144"/>
            <a:ext cx="8982759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Contact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790" y="1949116"/>
            <a:ext cx="85552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Margie L. Johnson,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Ed.D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007FAA"/>
                </a:solidFill>
              </a:rPr>
              <a:t>margie.johnson@mnps.org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007FAA"/>
                </a:solidFill>
              </a:rPr>
              <a:t>Twitter: @MargieLJohnson3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007FAA"/>
                </a:solidFill>
              </a:rPr>
              <a:t>www.mnpscollaboration.org </a:t>
            </a:r>
          </a:p>
          <a:p>
            <a:pPr algn="ctr">
              <a:spcBef>
                <a:spcPts val="0"/>
              </a:spcBef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581"/>
            <a:ext cx="3863340" cy="587829"/>
          </a:xfrm>
        </p:spPr>
        <p:txBody>
          <a:bodyPr>
            <a:no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" y="978368"/>
            <a:ext cx="8606790" cy="5863590"/>
          </a:xfrm>
        </p:spPr>
        <p:txBody>
          <a:bodyPr>
            <a:normAutofit/>
          </a:bodyPr>
          <a:lstStyle/>
          <a:p>
            <a:pPr marL="51435" indent="0">
              <a:buNone/>
            </a:pPr>
            <a:r>
              <a:rPr lang="en-US" sz="1400" dirty="0" smtClean="0"/>
              <a:t>Hattie, J. (Fall 2015).  </a:t>
            </a:r>
            <a:r>
              <a:rPr lang="en-US" sz="1400" i="1" dirty="0" smtClean="0"/>
              <a:t>What works in education: The politics of collaborative expertise. </a:t>
            </a:r>
            <a:r>
              <a:rPr lang="en-US" sz="1400" dirty="0" smtClean="0"/>
              <a:t>London, UK: Pearson. </a:t>
            </a:r>
            <a:r>
              <a:rPr lang="en-US" sz="1400" dirty="0"/>
              <a:t>Retrieved from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www.pearson.com/content/dam/corporate/global/pearson-dot-com/files/hattie/150526_ExpertiseWEB_V1.pdf</a:t>
            </a:r>
            <a:r>
              <a:rPr lang="en-US" sz="1400" dirty="0" smtClean="0"/>
              <a:t> </a:t>
            </a:r>
            <a:endParaRPr lang="en-US" sz="1400" dirty="0"/>
          </a:p>
          <a:p>
            <a:pPr marL="51435" indent="0">
              <a:buNone/>
            </a:pPr>
            <a:endParaRPr lang="en-US" sz="1400" dirty="0" smtClean="0"/>
          </a:p>
          <a:p>
            <a:pPr marL="51435" indent="0">
              <a:buNone/>
            </a:pPr>
            <a:r>
              <a:rPr lang="en-US" sz="1400" dirty="0"/>
              <a:t>Wilkerson, S. &amp; Johnson, M. (2017 April).  Partners in a common cause.  </a:t>
            </a:r>
            <a:r>
              <a:rPr lang="en-US" sz="1400" i="1" dirty="0"/>
              <a:t>The Learning Professional</a:t>
            </a:r>
            <a:r>
              <a:rPr lang="en-US" sz="1400" dirty="0"/>
              <a:t>, </a:t>
            </a:r>
            <a:r>
              <a:rPr lang="en-US" sz="1400" i="1" dirty="0"/>
              <a:t>38</a:t>
            </a:r>
            <a:r>
              <a:rPr lang="en-US" sz="1400" dirty="0"/>
              <a:t>(2). https://</a:t>
            </a:r>
            <a:r>
              <a:rPr lang="en-US" sz="1400" dirty="0" err="1"/>
              <a:t>learningforward.org</a:t>
            </a:r>
            <a:r>
              <a:rPr lang="en-US" sz="1400" dirty="0"/>
              <a:t>/publications/</a:t>
            </a:r>
            <a:r>
              <a:rPr lang="en-US" sz="1400" dirty="0" err="1"/>
              <a:t>jsd</a:t>
            </a:r>
            <a:r>
              <a:rPr lang="en-US" sz="1400" dirty="0"/>
              <a:t>/</a:t>
            </a:r>
            <a:r>
              <a:rPr lang="en-US" sz="1400" dirty="0" err="1"/>
              <a:t>jsd</a:t>
            </a:r>
            <a:r>
              <a:rPr lang="en-US" sz="1400" dirty="0"/>
              <a:t>-blog/</a:t>
            </a:r>
            <a:r>
              <a:rPr lang="en-US" sz="1400" dirty="0" err="1"/>
              <a:t>jsd</a:t>
            </a:r>
            <a:r>
              <a:rPr lang="en-US" sz="1400" dirty="0"/>
              <a:t>/2017/04/10/the-learning-professional-april-2017 </a:t>
            </a:r>
          </a:p>
          <a:p>
            <a:pPr marL="51435" indent="0">
              <a:buNone/>
            </a:pPr>
            <a:endParaRPr lang="en-US" sz="1400" dirty="0" smtClean="0"/>
          </a:p>
          <a:p>
            <a:pPr marL="51435" indent="0">
              <a:buNone/>
            </a:pPr>
            <a:endParaRPr lang="en-US" sz="1400" dirty="0" smtClean="0"/>
          </a:p>
          <a:p>
            <a:pPr marL="51435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44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african proverb about going toge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3" y="465220"/>
            <a:ext cx="5550569" cy="55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3" y="782804"/>
            <a:ext cx="3880757" cy="4510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5825" y="1329795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FAA"/>
                </a:solidFill>
                <a:latin typeface="Arial" charset="0"/>
                <a:ea typeface="Arial" charset="0"/>
                <a:cs typeface="Arial" charset="0"/>
              </a:rPr>
              <a:t>Shift the Narrative</a:t>
            </a:r>
          </a:p>
          <a:p>
            <a:pPr algn="ctr"/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”From ‘fixing the teacher’ to </a:t>
            </a:r>
            <a:r>
              <a:rPr lang="en-US" sz="3600" b="1" dirty="0" smtClean="0">
                <a:solidFill>
                  <a:srgbClr val="007FAA"/>
                </a:solidFill>
                <a:latin typeface="Arial" charset="0"/>
                <a:ea typeface="Arial" charset="0"/>
                <a:cs typeface="Arial" charset="0"/>
              </a:rPr>
              <a:t>collaborative expertise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981227" y="6334731"/>
            <a:ext cx="2162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--J. Hattie, 2015, p. 5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85" y="1551234"/>
            <a:ext cx="8316686" cy="33416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smtClean="0"/>
              <a:t>Our </a:t>
            </a:r>
            <a:r>
              <a:rPr lang="en-US" sz="4800" b="1" dirty="0" smtClean="0">
                <a:solidFill>
                  <a:srgbClr val="007FAA"/>
                </a:solidFill>
              </a:rPr>
              <a:t>purpose</a:t>
            </a:r>
            <a:r>
              <a:rPr lang="en-US" sz="4800" dirty="0" smtClean="0">
                <a:solidFill>
                  <a:srgbClr val="007FAA"/>
                </a:solidFill>
              </a:rPr>
              <a:t> </a:t>
            </a:r>
            <a:r>
              <a:rPr lang="en-US" sz="4000" dirty="0"/>
              <a:t>as</a:t>
            </a:r>
            <a:r>
              <a:rPr lang="en-US" sz="4800" dirty="0" smtClean="0">
                <a:solidFill>
                  <a:srgbClr val="007FAA"/>
                </a:solidFill>
              </a:rPr>
              <a:t> </a:t>
            </a:r>
            <a:r>
              <a:rPr lang="en-US" sz="4800" b="1" dirty="0" smtClean="0">
                <a:solidFill>
                  <a:srgbClr val="007FAA"/>
                </a:solidFill>
              </a:rPr>
              <a:t>leaders</a:t>
            </a:r>
            <a:r>
              <a:rPr lang="en-US" sz="4800" dirty="0" smtClean="0">
                <a:solidFill>
                  <a:srgbClr val="007FAA"/>
                </a:solidFill>
              </a:rPr>
              <a:t> </a:t>
            </a:r>
            <a:r>
              <a:rPr lang="en-US" sz="4000" dirty="0" smtClean="0"/>
              <a:t>is </a:t>
            </a:r>
            <a:r>
              <a:rPr lang="en-US" sz="4000" dirty="0" smtClean="0"/>
              <a:t>to foster a </a:t>
            </a:r>
            <a:r>
              <a:rPr lang="en-US" sz="4800" b="1" dirty="0" smtClean="0">
                <a:solidFill>
                  <a:srgbClr val="007FAA"/>
                </a:solidFill>
              </a:rPr>
              <a:t>culture</a:t>
            </a:r>
            <a:r>
              <a:rPr lang="en-US" sz="4800" dirty="0" smtClean="0"/>
              <a:t> </a:t>
            </a:r>
            <a:r>
              <a:rPr lang="en-US" sz="4000" dirty="0" smtClean="0"/>
              <a:t>of </a:t>
            </a:r>
            <a:r>
              <a:rPr lang="en-US" sz="4800" b="1" dirty="0" smtClean="0">
                <a:solidFill>
                  <a:srgbClr val="007FAA"/>
                </a:solidFill>
              </a:rPr>
              <a:t>collaboration</a:t>
            </a:r>
            <a:r>
              <a:rPr lang="en-US" sz="4800" dirty="0" smtClean="0"/>
              <a:t> </a:t>
            </a:r>
            <a:r>
              <a:rPr lang="en-US" sz="4000" smtClean="0"/>
              <a:t>to </a:t>
            </a:r>
            <a:endParaRPr lang="en-US" sz="400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smtClean="0"/>
              <a:t>support </a:t>
            </a:r>
            <a:r>
              <a:rPr lang="en-US" sz="4000" dirty="0" smtClean="0"/>
              <a:t>student </a:t>
            </a:r>
            <a:r>
              <a:rPr lang="en-US" sz="4000" dirty="0" smtClean="0"/>
              <a:t>success.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68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1" y="42847"/>
            <a:ext cx="9144000" cy="1325563"/>
          </a:xfrm>
        </p:spPr>
        <p:txBody>
          <a:bodyPr>
            <a:normAutofit/>
          </a:bodyPr>
          <a:lstStyle/>
          <a:p>
            <a:r>
              <a:rPr lang="en-US" dirty="0"/>
              <a:t>Today’s 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796" y="1057835"/>
            <a:ext cx="4256328" cy="51061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solidFill>
                  <a:schemeClr val="tx2"/>
                </a:solidFill>
              </a:rPr>
              <a:t>Provide an overview of district’s journey toward implementing </a:t>
            </a:r>
            <a:r>
              <a:rPr lang="en-US" sz="2600" dirty="0" smtClean="0">
                <a:solidFill>
                  <a:schemeClr val="tx2"/>
                </a:solidFill>
              </a:rPr>
              <a:t>collaborative inquiry.</a:t>
            </a:r>
          </a:p>
          <a:p>
            <a:pPr>
              <a:lnSpc>
                <a:spcPct val="100000"/>
              </a:lnSpc>
            </a:pP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endParaRPr lang="en-US" sz="2600" dirty="0">
              <a:solidFill>
                <a:schemeClr val="tx2"/>
              </a:solidFill>
            </a:endParaRPr>
          </a:p>
          <a:p>
            <a:r>
              <a:rPr lang="en-US" sz="2600" dirty="0" smtClean="0">
                <a:solidFill>
                  <a:schemeClr val="tx2"/>
                </a:solidFill>
              </a:rPr>
              <a:t>Share </a:t>
            </a:r>
            <a:r>
              <a:rPr lang="en-US" sz="2600" dirty="0">
                <a:solidFill>
                  <a:schemeClr val="tx2"/>
                </a:solidFill>
              </a:rPr>
              <a:t>lessons </a:t>
            </a:r>
            <a:r>
              <a:rPr lang="en-US" sz="2600" dirty="0" smtClean="0">
                <a:solidFill>
                  <a:schemeClr val="tx2"/>
                </a:solidFill>
              </a:rPr>
              <a:t>learned (i.e</a:t>
            </a:r>
            <a:r>
              <a:rPr lang="en-US" sz="2600" dirty="0" smtClean="0">
                <a:solidFill>
                  <a:schemeClr val="tx2"/>
                </a:solidFill>
              </a:rPr>
              <a:t>. tips and tricks)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for implementing </a:t>
            </a:r>
            <a:r>
              <a:rPr lang="en-US" sz="2600" dirty="0" smtClean="0">
                <a:solidFill>
                  <a:schemeClr val="tx2"/>
                </a:solidFill>
              </a:rPr>
              <a:t>collaborative inquiry.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499" y="1260360"/>
            <a:ext cx="3281313" cy="4520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9007" y="6305574"/>
            <a:ext cx="3294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Wilkerson &amp; Johnson, 2017</a:t>
            </a:r>
          </a:p>
        </p:txBody>
      </p:sp>
    </p:spTree>
    <p:extLst>
      <p:ext uri="{BB962C8B-B14F-4D97-AF65-F5344CB8AC3E}">
        <p14:creationId xmlns:p14="http://schemas.microsoft.com/office/powerpoint/2010/main" val="188852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82" y="2048256"/>
            <a:ext cx="8295894" cy="3652830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/>
              <a:t>What comes to mind when you think of the </a:t>
            </a:r>
            <a:r>
              <a:rPr lang="en-US" sz="4800" b="1" smtClean="0"/>
              <a:t>term collaborative inquiry?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45350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567"/>
            <a:ext cx="9291972" cy="759763"/>
          </a:xfrm>
        </p:spPr>
        <p:txBody>
          <a:bodyPr>
            <a:normAutofit/>
          </a:bodyPr>
          <a:lstStyle/>
          <a:p>
            <a:r>
              <a:rPr lang="en-US" dirty="0"/>
              <a:t>Collaborative Inquiry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253" y="1737934"/>
            <a:ext cx="8927431" cy="35394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Inquiry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stakeholders </a:t>
            </a:r>
            <a:r>
              <a:rPr lang="en-US" sz="2800" b="1" dirty="0">
                <a:solidFill>
                  <a:srgbClr val="007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together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uncover and </a:t>
            </a:r>
            <a:r>
              <a:rPr lang="en-US" sz="2800" b="1" dirty="0">
                <a:solidFill>
                  <a:srgbClr val="007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problems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to </a:t>
            </a:r>
            <a:r>
              <a:rPr lang="en-US" sz="2800" b="1" dirty="0">
                <a:solidFill>
                  <a:srgbClr val="007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out solutions together</a:t>
            </a:r>
            <a:r>
              <a:rPr lang="en-US" sz="2800" dirty="0">
                <a:solidFill>
                  <a:srgbClr val="007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through rigorous </a:t>
            </a:r>
            <a:r>
              <a:rPr lang="en-US" sz="2800" b="1" dirty="0">
                <a:solidFill>
                  <a:srgbClr val="007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data and reflective dialogue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7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This process </a:t>
            </a:r>
            <a:r>
              <a:rPr lang="en-US" sz="2800" b="1" dirty="0">
                <a:solidFill>
                  <a:srgbClr val="007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unleashes the resourcefulness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stakeholders to </a:t>
            </a:r>
            <a:r>
              <a:rPr lang="en-US" sz="2800" b="1" dirty="0">
                <a:solidFill>
                  <a:srgbClr val="007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 improve learning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9490" y="6305574"/>
            <a:ext cx="534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Love, K.E. Stiles, S. Mundy, and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K.DiRanna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2008</a:t>
            </a:r>
          </a:p>
        </p:txBody>
      </p:sp>
    </p:spTree>
    <p:extLst>
      <p:ext uri="{BB962C8B-B14F-4D97-AF65-F5344CB8AC3E}">
        <p14:creationId xmlns:p14="http://schemas.microsoft.com/office/powerpoint/2010/main" val="13204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3710100" y="4280311"/>
            <a:ext cx="1480040" cy="930068"/>
          </a:xfrm>
          <a:prstGeom prst="downArrow">
            <a:avLst>
              <a:gd name="adj1" fmla="val 29730"/>
              <a:gd name="adj2" fmla="val 59677"/>
            </a:avLst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Callout 14"/>
          <p:cNvSpPr/>
          <p:nvPr/>
        </p:nvSpPr>
        <p:spPr>
          <a:xfrm>
            <a:off x="250005" y="1360099"/>
            <a:ext cx="3260091" cy="3890283"/>
          </a:xfrm>
          <a:prstGeom prst="rightArrowCallout">
            <a:avLst>
              <a:gd name="adj1" fmla="val 15882"/>
              <a:gd name="adj2" fmla="val 20745"/>
              <a:gd name="adj3" fmla="val 19833"/>
              <a:gd name="adj4" fmla="val 719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/>
              <a:buChar char="•"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TN partner 2014-2016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Data use workshops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Teacher Data Use Survey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Evaluation capacity building 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5350148" y="1370098"/>
            <a:ext cx="3390092" cy="3920288"/>
          </a:xfrm>
          <a:prstGeom prst="leftArrowCallout">
            <a:avLst>
              <a:gd name="adj1" fmla="val 14741"/>
              <a:gd name="adj2" fmla="val 20070"/>
              <a:gd name="adj3" fmla="val 20108"/>
              <a:gd name="adj4" fmla="val 70698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lnSpc>
                <a:spcPct val="90000"/>
              </a:lnSpc>
              <a:buFont typeface="Arial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lvl="0" indent="-285750">
              <a:lnSpc>
                <a:spcPct val="90000"/>
              </a:lnSpc>
              <a:buFont typeface="Arial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lvl="0">
              <a:lnSpc>
                <a:spcPct val="9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School data teams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Principals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Data coaches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Teachers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Central office staff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Pilot schools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0004" y="347472"/>
            <a:ext cx="9144000" cy="759763"/>
          </a:xfrm>
        </p:spPr>
        <p:txBody>
          <a:bodyPr/>
          <a:lstStyle/>
          <a:p>
            <a:r>
              <a:rPr lang="en-US" dirty="0"/>
              <a:t>Partners in a common cause</a:t>
            </a:r>
          </a:p>
        </p:txBody>
      </p:sp>
      <p:pic>
        <p:nvPicPr>
          <p:cNvPr id="9" name="Picture 2" descr="REL-CNA-ForShortBriefOnly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53463" y="1424966"/>
            <a:ext cx="1796602" cy="10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86" y="1532811"/>
            <a:ext cx="1690046" cy="76735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590098" y="2160157"/>
            <a:ext cx="1700047" cy="2270166"/>
            <a:chOff x="3590098" y="2540185"/>
            <a:chExt cx="1700047" cy="2270166"/>
          </a:xfrm>
        </p:grpSpPr>
        <p:sp>
          <p:nvSpPr>
            <p:cNvPr id="18" name="Oval 17"/>
            <p:cNvSpPr/>
            <p:nvPr/>
          </p:nvSpPr>
          <p:spPr>
            <a:xfrm>
              <a:off x="3590098" y="2540185"/>
              <a:ext cx="1700047" cy="227016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0101" y="2930213"/>
              <a:ext cx="14900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Arial"/>
                  <a:cs typeface="Arial"/>
                </a:rPr>
                <a:t>Removing barriers to effective data use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81074" y="5360391"/>
            <a:ext cx="3753412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Collaborative Inquiry</a:t>
            </a:r>
          </a:p>
        </p:txBody>
      </p:sp>
    </p:spTree>
    <p:extLst>
      <p:ext uri="{BB962C8B-B14F-4D97-AF65-F5344CB8AC3E}">
        <p14:creationId xmlns:p14="http://schemas.microsoft.com/office/powerpoint/2010/main" val="151643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71716" y="338435"/>
            <a:ext cx="9215716" cy="1022866"/>
          </a:xfrm>
        </p:spPr>
        <p:txBody>
          <a:bodyPr>
            <a:noAutofit/>
          </a:bodyPr>
          <a:lstStyle/>
          <a:p>
            <a:pPr lvl="0"/>
            <a:r>
              <a:rPr lang="en-US" b="1" dirty="0"/>
              <a:t>Developing</a:t>
            </a:r>
            <a:r>
              <a:rPr lang="en-US" b="1" dirty="0">
                <a:solidFill>
                  <a:srgbClr val="007FA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/>
              <a:t>a</a:t>
            </a:r>
            <a:r>
              <a:rPr lang="en-US" b="1" dirty="0">
                <a:solidFill>
                  <a:srgbClr val="007FA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/>
              <a:t>Common</a:t>
            </a:r>
            <a:r>
              <a:rPr lang="en-US" b="1" dirty="0">
                <a:solidFill>
                  <a:srgbClr val="007FAA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/>
              <a:t>Language</a:t>
            </a:r>
            <a:r>
              <a:rPr lang="en-US" b="1" dirty="0">
                <a:solidFill>
                  <a:srgbClr val="007FAA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7FAA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23CDCA-CE05-40E5-8B7B-8559673DA3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Screen Shot 2015-04-28 at 8.43.1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2971800" cy="228500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62000" y="3886200"/>
          <a:ext cx="3733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5" imgW="5522040" imgH="2760840" progId="Word.Document.12">
                  <p:embed/>
                </p:oleObj>
              </mc:Choice>
              <mc:Fallback>
                <p:oleObj name="Document" r:id="rId5" imgW="5522040" imgH="276084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86200"/>
                        <a:ext cx="37338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029200" y="849868"/>
            <a:ext cx="3581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95AA6"/>
                </a:solidFill>
              </a:rPr>
              <a:t>Logic Models: Intended Outcomes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6300" y="3505200"/>
            <a:ext cx="34290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Tool: Teacher Data Use Survey</a:t>
            </a:r>
            <a:endParaRPr lang="en-US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3505200"/>
            <a:ext cx="4114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95AA6"/>
                </a:solidFill>
              </a:rPr>
              <a:t>Innovation Configuration Map: Practices</a:t>
            </a:r>
            <a:endParaRPr lang="en-US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95AA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911127"/>
            <a:ext cx="42119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95AA6"/>
                </a:solidFill>
              </a:rPr>
              <a:t> Fishbone: Root Cause Analysis</a:t>
            </a:r>
          </a:p>
        </p:txBody>
      </p:sp>
      <p:pic>
        <p:nvPicPr>
          <p:cNvPr id="21" name="Picture 20" descr="Screen Shot 2015-04-28 at 8.45.47 PM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9"/>
          <a:stretch/>
        </p:blipFill>
        <p:spPr>
          <a:xfrm>
            <a:off x="397910" y="1276222"/>
            <a:ext cx="4385779" cy="21709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5162" y="3948422"/>
            <a:ext cx="3794038" cy="21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d59b9d-fc34-4c72-b5f0-ae1745e1fc72">Y3PMN56UNW6M-275-170</_dlc_DocId>
    <_dlc_DocIdUrl xmlns="98d59b9d-fc34-4c72-b5f0-ae1745e1fc72">
      <Url>https://sbaspweb.mnps.org/_layouts/DocIdRedir.aspx?ID=Y3PMN56UNW6M-275-170</Url>
      <Description>Y3PMN56UNW6M-275-170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E81F99ABB164BBBCB183E10CBF5A2" ma:contentTypeVersion="0" ma:contentTypeDescription="Create a new document." ma:contentTypeScope="" ma:versionID="f6bbd82458cf33277d20520ba938a58f">
  <xsd:schema xmlns:xsd="http://www.w3.org/2001/XMLSchema" xmlns:xs="http://www.w3.org/2001/XMLSchema" xmlns:p="http://schemas.microsoft.com/office/2006/metadata/properties" xmlns:ns2="98d59b9d-fc34-4c72-b5f0-ae1745e1fc72" targetNamespace="http://schemas.microsoft.com/office/2006/metadata/properties" ma:root="true" ma:fieldsID="d111e956bbdbc283d5432f416b609c19" ns2:_="">
    <xsd:import namespace="98d59b9d-fc34-4c72-b5f0-ae1745e1fc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59b9d-fc34-4c72-b5f0-ae1745e1fc7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F0FF366-A2A9-4451-92D1-4AE7698B7D1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8d59b9d-fc34-4c72-b5f0-ae1745e1fc7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950ED2-E6D6-418F-9F5E-380C9222BE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5D9CDE-537F-422A-AF5D-CBCA1A299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d59b9d-fc34-4c72-b5f0-ae1745e1f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BCE3BF9-3D38-4E2F-8E53-3DDDE377092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10648</TotalTime>
  <Words>420</Words>
  <Application>Microsoft Macintosh PowerPoint</Application>
  <PresentationFormat>On-screen Show (4:3)</PresentationFormat>
  <Paragraphs>84</Paragraphs>
  <Slides>15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Black</vt:lpstr>
      <vt:lpstr>Calibri</vt:lpstr>
      <vt:lpstr>Calibri Light</vt:lpstr>
      <vt:lpstr>ＭＳ Ｐゴシック</vt:lpstr>
      <vt:lpstr>Arial</vt:lpstr>
      <vt:lpstr>Office Theme</vt:lpstr>
      <vt:lpstr>Document</vt:lpstr>
      <vt:lpstr>Fostering Collaborative Professionalism</vt:lpstr>
      <vt:lpstr>PowerPoint Presentation</vt:lpstr>
      <vt:lpstr>PowerPoint Presentation</vt:lpstr>
      <vt:lpstr>PowerPoint Presentation</vt:lpstr>
      <vt:lpstr>Today’s Outcomes</vt:lpstr>
      <vt:lpstr>Collaborative Inquiry</vt:lpstr>
      <vt:lpstr>Collaborative Inquiry</vt:lpstr>
      <vt:lpstr>Partners in a common cause</vt:lpstr>
      <vt:lpstr>Developing a Common Language </vt:lpstr>
      <vt:lpstr>MNPS IC Map for Collaborative Inquiry</vt:lpstr>
      <vt:lpstr>MNPS Collaborative Inquiry</vt:lpstr>
      <vt:lpstr>MNPS Collaborative Inquiry Toolkit</vt:lpstr>
      <vt:lpstr>Reflection </vt:lpstr>
      <vt:lpstr>Contact Information</vt:lpstr>
      <vt:lpstr>References</vt:lpstr>
    </vt:vector>
  </TitlesOfParts>
  <Company>MP&amp;F PR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Johnson, Margie L</cp:lastModifiedBy>
  <cp:revision>107</cp:revision>
  <dcterms:created xsi:type="dcterms:W3CDTF">2015-11-13T20:01:34Z</dcterms:created>
  <dcterms:modified xsi:type="dcterms:W3CDTF">2017-08-31T20:43:03Z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0x010100E3DE81F99ABB164BBBCB183E10CBF5A2</vt:lpwstr>
  </property>
  <property fmtid="{D5CDD505-2E9C-101B-9397-08002B2CF9AE}" pid="3" name="_dlc_DocIdItemGuid">
    <vt:lpwstr>9454dcbc-ec25-48da-b1d0-8050461c6743</vt:lpwstr>
  </property>
</Properties>
</file>