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43"/>
  </p:notesMasterIdLst>
  <p:sldIdLst>
    <p:sldId id="256" r:id="rId2"/>
    <p:sldId id="315" r:id="rId3"/>
    <p:sldId id="362" r:id="rId4"/>
    <p:sldId id="343" r:id="rId5"/>
    <p:sldId id="298" r:id="rId6"/>
    <p:sldId id="257" r:id="rId7"/>
    <p:sldId id="319" r:id="rId8"/>
    <p:sldId id="258" r:id="rId9"/>
    <p:sldId id="349" r:id="rId10"/>
    <p:sldId id="351" r:id="rId11"/>
    <p:sldId id="359" r:id="rId12"/>
    <p:sldId id="345" r:id="rId13"/>
    <p:sldId id="335" r:id="rId14"/>
    <p:sldId id="344" r:id="rId15"/>
    <p:sldId id="326" r:id="rId16"/>
    <p:sldId id="300" r:id="rId17"/>
    <p:sldId id="320" r:id="rId18"/>
    <p:sldId id="336" r:id="rId19"/>
    <p:sldId id="337" r:id="rId20"/>
    <p:sldId id="353" r:id="rId21"/>
    <p:sldId id="354" r:id="rId22"/>
    <p:sldId id="355" r:id="rId23"/>
    <p:sldId id="346" r:id="rId24"/>
    <p:sldId id="325" r:id="rId25"/>
    <p:sldId id="305" r:id="rId26"/>
    <p:sldId id="321" r:id="rId27"/>
    <p:sldId id="309" r:id="rId28"/>
    <p:sldId id="327" r:id="rId29"/>
    <p:sldId id="339" r:id="rId30"/>
    <p:sldId id="360" r:id="rId31"/>
    <p:sldId id="308" r:id="rId32"/>
    <p:sldId id="328" r:id="rId33"/>
    <p:sldId id="361" r:id="rId34"/>
    <p:sldId id="310" r:id="rId35"/>
    <p:sldId id="364" r:id="rId36"/>
    <p:sldId id="365" r:id="rId37"/>
    <p:sldId id="366" r:id="rId38"/>
    <p:sldId id="358" r:id="rId39"/>
    <p:sldId id="368" r:id="rId40"/>
    <p:sldId id="369" r:id="rId41"/>
    <p:sldId id="36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9820" autoAdjust="0"/>
  </p:normalViewPr>
  <p:slideViewPr>
    <p:cSldViewPr snapToGrid="0" snapToObjects="1">
      <p:cViewPr>
        <p:scale>
          <a:sx n="100" d="100"/>
          <a:sy n="100" d="100"/>
        </p:scale>
        <p:origin x="-1192" y="-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image" Target="../media/image12.png"/><Relationship Id="rId2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Relationship Id="rId1" Type="http://schemas.openxmlformats.org/officeDocument/2006/relationships/image" Target="../media/image16.png"/><Relationship Id="rId2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3805B0-F1EC-2449-95B3-3B84230D8940}" type="doc">
      <dgm:prSet loTypeId="urn:microsoft.com/office/officeart/2008/layout/Hexagon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694712-C2CF-CC4A-BCA2-09A8997D9C09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FFFFFF"/>
              </a:solidFill>
            </a:rPr>
            <a:t>Complex assignments: written &amp; oral input</a:t>
          </a:r>
          <a:endParaRPr lang="en-US" b="1" dirty="0">
            <a:solidFill>
              <a:srgbClr val="FFFFFF"/>
            </a:solidFill>
          </a:endParaRPr>
        </a:p>
      </dgm:t>
    </dgm:pt>
    <dgm:pt modelId="{8CABDE90-002C-264C-8EB6-36D8A9FAAB5A}" type="parTrans" cxnId="{E887F326-AF43-CD44-A6CF-87E713771FA0}">
      <dgm:prSet/>
      <dgm:spPr/>
      <dgm:t>
        <a:bodyPr/>
        <a:lstStyle/>
        <a:p>
          <a:endParaRPr lang="en-US"/>
        </a:p>
      </dgm:t>
    </dgm:pt>
    <dgm:pt modelId="{0E83BF5E-DD10-254A-85DB-1E1F10993CCA}" type="sibTrans" cxnId="{E887F326-AF43-CD44-A6CF-87E713771FA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  <dgm:t>
        <a:bodyPr/>
        <a:lstStyle/>
        <a:p>
          <a:endParaRPr lang="en-US" b="1"/>
        </a:p>
      </dgm:t>
    </dgm:pt>
    <dgm:pt modelId="{CAA4CD16-FB2C-9E41-A040-B66785A300A2}">
      <dgm:prSet/>
      <dgm:spPr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Recast complex text: lectures &amp; instructions</a:t>
          </a:r>
        </a:p>
      </dgm:t>
    </dgm:pt>
    <dgm:pt modelId="{9B90DBBE-7D6B-F541-A08E-81CA64B47A19}" type="parTrans" cxnId="{0E944467-D652-1241-A423-C0E88D5F400D}">
      <dgm:prSet/>
      <dgm:spPr/>
      <dgm:t>
        <a:bodyPr/>
        <a:lstStyle/>
        <a:p>
          <a:endParaRPr lang="en-US"/>
        </a:p>
      </dgm:t>
    </dgm:pt>
    <dgm:pt modelId="{6D1F12D7-7166-0943-9C02-9E2073CCB72B}" type="sibTrans" cxnId="{0E944467-D652-1241-A423-C0E88D5F400D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en-US" b="1"/>
        </a:p>
      </dgm:t>
    </dgm:pt>
    <dgm:pt modelId="{54A5CEC2-E380-F543-B327-552100107D82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FFFFFF"/>
              </a:solidFill>
            </a:rPr>
            <a:t>Deliver instructions in steps</a:t>
          </a:r>
        </a:p>
      </dgm:t>
    </dgm:pt>
    <dgm:pt modelId="{BCC90C33-EA8F-AC4F-AD57-AB88266AB850}" type="parTrans" cxnId="{B340DB8A-3D15-1C41-AF24-A2C4CB8049AF}">
      <dgm:prSet/>
      <dgm:spPr/>
      <dgm:t>
        <a:bodyPr/>
        <a:lstStyle/>
        <a:p>
          <a:endParaRPr lang="en-US"/>
        </a:p>
      </dgm:t>
    </dgm:pt>
    <dgm:pt modelId="{B427E04E-4AE5-E14C-A837-F26FE737D0D3}" type="sibTrans" cxnId="{B340DB8A-3D15-1C41-AF24-A2C4CB8049A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US" b="1"/>
        </a:p>
      </dgm:t>
    </dgm:pt>
    <dgm:pt modelId="{A4E995E2-6374-0141-99DC-8C0EF88DE022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FFFFFF"/>
              </a:solidFill>
            </a:rPr>
            <a:t>Examples of final product</a:t>
          </a:r>
        </a:p>
      </dgm:t>
    </dgm:pt>
    <dgm:pt modelId="{D9F509DF-5232-084D-9130-20003A22124C}" type="parTrans" cxnId="{3761D2D8-94D9-714A-9BD0-CDEC599C0F32}">
      <dgm:prSet/>
      <dgm:spPr/>
      <dgm:t>
        <a:bodyPr/>
        <a:lstStyle/>
        <a:p>
          <a:endParaRPr lang="en-US"/>
        </a:p>
      </dgm:t>
    </dgm:pt>
    <dgm:pt modelId="{7DE5969E-69AE-F349-A0E4-331073C52DB6}" type="sibTrans" cxnId="{3761D2D8-94D9-714A-9BD0-CDEC599C0F32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  <dgm:t>
        <a:bodyPr/>
        <a:lstStyle/>
        <a:p>
          <a:endParaRPr lang="en-US" b="1"/>
        </a:p>
      </dgm:t>
    </dgm:pt>
    <dgm:pt modelId="{EC42E284-0CE7-434F-9899-94859E2160F9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b="1" dirty="0" smtClean="0">
              <a:solidFill>
                <a:srgbClr val="FFFFFF"/>
              </a:solidFill>
            </a:rPr>
            <a:t>Model process or tasks</a:t>
          </a:r>
          <a:endParaRPr lang="en-US" b="1" dirty="0">
            <a:solidFill>
              <a:srgbClr val="FFFFFF"/>
            </a:solidFill>
          </a:endParaRPr>
        </a:p>
      </dgm:t>
    </dgm:pt>
    <dgm:pt modelId="{9ABCC42E-F6B3-A24E-96B8-F036F3C7A0BF}" type="sibTrans" cxnId="{4A752010-90F7-ED46-806B-FF0C74630283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en-US" b="1"/>
        </a:p>
      </dgm:t>
    </dgm:pt>
    <dgm:pt modelId="{91EA0F4C-EA9C-1C42-A854-EB43437C499B}" type="parTrans" cxnId="{4A752010-90F7-ED46-806B-FF0C74630283}">
      <dgm:prSet/>
      <dgm:spPr/>
      <dgm:t>
        <a:bodyPr/>
        <a:lstStyle/>
        <a:p>
          <a:endParaRPr lang="en-US"/>
        </a:p>
      </dgm:t>
    </dgm:pt>
    <dgm:pt modelId="{B7263297-1EFE-BE41-A03D-3BBFC52D6A88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b="0" dirty="0" smtClean="0"/>
            <a:t>(Kareva, V. &amp; Echevarria, J., 2013)</a:t>
          </a:r>
          <a:endParaRPr lang="en-US" b="0" dirty="0"/>
        </a:p>
      </dgm:t>
    </dgm:pt>
    <dgm:pt modelId="{CE3BE8FA-002B-4A42-BBF1-09B3B5BC6E82}" type="parTrans" cxnId="{52F015D2-574D-E044-82F2-3F417D04EDAD}">
      <dgm:prSet/>
      <dgm:spPr/>
      <dgm:t>
        <a:bodyPr/>
        <a:lstStyle/>
        <a:p>
          <a:endParaRPr lang="en-US"/>
        </a:p>
      </dgm:t>
    </dgm:pt>
    <dgm:pt modelId="{14A6D9E5-0FCF-1541-902B-7E05517D4871}" type="sibTrans" cxnId="{52F015D2-574D-E044-82F2-3F417D04EDAD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n-US" b="1"/>
        </a:p>
      </dgm:t>
    </dgm:pt>
    <dgm:pt modelId="{04FCDF7B-9522-584B-9A55-EB345395CFDC}" type="pres">
      <dgm:prSet presAssocID="{0D3805B0-F1EC-2449-95B3-3B84230D8940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2DC1F23E-1E1B-1145-B410-024DC73834D0}" type="pres">
      <dgm:prSet presAssocID="{EC42E284-0CE7-434F-9899-94859E2160F9}" presName="text1" presStyleCnt="0"/>
      <dgm:spPr/>
    </dgm:pt>
    <dgm:pt modelId="{023D37C0-DEC2-4E49-A277-3472A5C04A40}" type="pres">
      <dgm:prSet presAssocID="{EC42E284-0CE7-434F-9899-94859E2160F9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3B890B-25A0-5946-801E-43D4B9CA9785}" type="pres">
      <dgm:prSet presAssocID="{EC42E284-0CE7-434F-9899-94859E2160F9}" presName="textaccent1" presStyleCnt="0"/>
      <dgm:spPr/>
    </dgm:pt>
    <dgm:pt modelId="{62994243-85C5-FE4E-A96D-EB1F4A8C2226}" type="pres">
      <dgm:prSet presAssocID="{EC42E284-0CE7-434F-9899-94859E2160F9}" presName="accentRepeatNode" presStyleLbl="solidAlignAcc1" presStyleIdx="0" presStyleCnt="12"/>
      <dgm:spPr/>
    </dgm:pt>
    <dgm:pt modelId="{C96D59C3-0824-6245-A51D-83730EAEB962}" type="pres">
      <dgm:prSet presAssocID="{9ABCC42E-F6B3-A24E-96B8-F036F3C7A0BF}" presName="image1" presStyleCnt="0"/>
      <dgm:spPr/>
    </dgm:pt>
    <dgm:pt modelId="{1AF617CB-FF12-2D4C-94C0-89EC73E3ED2D}" type="pres">
      <dgm:prSet presAssocID="{9ABCC42E-F6B3-A24E-96B8-F036F3C7A0BF}" presName="imageRepeatNode" presStyleLbl="alignAcc1" presStyleIdx="0" presStyleCnt="6"/>
      <dgm:spPr/>
      <dgm:t>
        <a:bodyPr/>
        <a:lstStyle/>
        <a:p>
          <a:endParaRPr lang="en-US"/>
        </a:p>
      </dgm:t>
    </dgm:pt>
    <dgm:pt modelId="{D9756859-7DF7-D34D-887E-661AF3ABB618}" type="pres">
      <dgm:prSet presAssocID="{9ABCC42E-F6B3-A24E-96B8-F036F3C7A0BF}" presName="imageaccent1" presStyleCnt="0"/>
      <dgm:spPr/>
    </dgm:pt>
    <dgm:pt modelId="{93B88E6D-2994-1944-A6F7-B10BFD7E6D92}" type="pres">
      <dgm:prSet presAssocID="{9ABCC42E-F6B3-A24E-96B8-F036F3C7A0BF}" presName="accentRepeatNode" presStyleLbl="solidAlignAcc1" presStyleIdx="1" presStyleCnt="12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FBC7198B-3462-D84A-A874-BFC887D3756A}" type="pres">
      <dgm:prSet presAssocID="{05694712-C2CF-CC4A-BCA2-09A8997D9C09}" presName="text2" presStyleCnt="0"/>
      <dgm:spPr/>
    </dgm:pt>
    <dgm:pt modelId="{6E020E96-FBF2-DC4C-902C-1ADA0A3A8A1C}" type="pres">
      <dgm:prSet presAssocID="{05694712-C2CF-CC4A-BCA2-09A8997D9C09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8D663-4421-8D4E-8FC7-DBCCA0F0D76A}" type="pres">
      <dgm:prSet presAssocID="{05694712-C2CF-CC4A-BCA2-09A8997D9C09}" presName="textaccent2" presStyleCnt="0"/>
      <dgm:spPr/>
    </dgm:pt>
    <dgm:pt modelId="{484DE27C-E493-EB42-BDE7-8A6100AF4BA0}" type="pres">
      <dgm:prSet presAssocID="{05694712-C2CF-CC4A-BCA2-09A8997D9C09}" presName="accentRepeatNode" presStyleLbl="solidAlignAcc1" presStyleIdx="2" presStyleCnt="12"/>
      <dgm:spPr/>
    </dgm:pt>
    <dgm:pt modelId="{8AAF178E-05AD-7C40-926C-C746E751EC50}" type="pres">
      <dgm:prSet presAssocID="{0E83BF5E-DD10-254A-85DB-1E1F10993CCA}" presName="image2" presStyleCnt="0"/>
      <dgm:spPr/>
    </dgm:pt>
    <dgm:pt modelId="{2F6293A7-5A74-F547-8E99-7D03C34D67F9}" type="pres">
      <dgm:prSet presAssocID="{0E83BF5E-DD10-254A-85DB-1E1F10993CCA}" presName="imageRepeatNode" presStyleLbl="alignAcc1" presStyleIdx="1" presStyleCnt="6"/>
      <dgm:spPr/>
      <dgm:t>
        <a:bodyPr/>
        <a:lstStyle/>
        <a:p>
          <a:endParaRPr lang="en-US"/>
        </a:p>
      </dgm:t>
    </dgm:pt>
    <dgm:pt modelId="{07EC3E36-E7B4-254E-B1EB-7D8927123678}" type="pres">
      <dgm:prSet presAssocID="{0E83BF5E-DD10-254A-85DB-1E1F10993CCA}" presName="imageaccent2" presStyleCnt="0"/>
      <dgm:spPr/>
    </dgm:pt>
    <dgm:pt modelId="{967CFEBB-624E-7040-B185-07EE564C49B2}" type="pres">
      <dgm:prSet presAssocID="{0E83BF5E-DD10-254A-85DB-1E1F10993CCA}" presName="accentRepeatNode" presStyleLbl="solidAlignAcc1" presStyleIdx="3" presStyleCnt="12"/>
      <dgm:spPr/>
    </dgm:pt>
    <dgm:pt modelId="{67CF52A6-ECD9-3745-ADFD-947BB3E2DEA7}" type="pres">
      <dgm:prSet presAssocID="{CAA4CD16-FB2C-9E41-A040-B66785A300A2}" presName="text3" presStyleCnt="0"/>
      <dgm:spPr/>
    </dgm:pt>
    <dgm:pt modelId="{F6752693-4A7A-5642-B459-052849D60E71}" type="pres">
      <dgm:prSet presAssocID="{CAA4CD16-FB2C-9E41-A040-B66785A300A2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F2BF70-9225-D348-BE18-E55546A6FAC4}" type="pres">
      <dgm:prSet presAssocID="{CAA4CD16-FB2C-9E41-A040-B66785A300A2}" presName="textaccent3" presStyleCnt="0"/>
      <dgm:spPr/>
    </dgm:pt>
    <dgm:pt modelId="{49B39FA2-649B-1847-A0F3-83EAE701FD4D}" type="pres">
      <dgm:prSet presAssocID="{CAA4CD16-FB2C-9E41-A040-B66785A300A2}" presName="accentRepeatNode" presStyleLbl="solidAlignAcc1" presStyleIdx="4" presStyleCnt="12"/>
      <dgm:spPr/>
    </dgm:pt>
    <dgm:pt modelId="{D1322906-D041-CB48-A79B-72BD039AA9A8}" type="pres">
      <dgm:prSet presAssocID="{6D1F12D7-7166-0943-9C02-9E2073CCB72B}" presName="image3" presStyleCnt="0"/>
      <dgm:spPr/>
    </dgm:pt>
    <dgm:pt modelId="{C1B36191-E582-684D-A704-CF25303F6860}" type="pres">
      <dgm:prSet presAssocID="{6D1F12D7-7166-0943-9C02-9E2073CCB72B}" presName="imageRepeatNode" presStyleLbl="alignAcc1" presStyleIdx="2" presStyleCnt="6"/>
      <dgm:spPr/>
      <dgm:t>
        <a:bodyPr/>
        <a:lstStyle/>
        <a:p>
          <a:endParaRPr lang="en-US"/>
        </a:p>
      </dgm:t>
    </dgm:pt>
    <dgm:pt modelId="{B0569381-D578-DA44-87EA-D9B0357DADC7}" type="pres">
      <dgm:prSet presAssocID="{6D1F12D7-7166-0943-9C02-9E2073CCB72B}" presName="imageaccent3" presStyleCnt="0"/>
      <dgm:spPr/>
    </dgm:pt>
    <dgm:pt modelId="{DA3839CB-CF43-7A45-99E9-13EA0263A395}" type="pres">
      <dgm:prSet presAssocID="{6D1F12D7-7166-0943-9C02-9E2073CCB72B}" presName="accentRepeatNode" presStyleLbl="solidAlignAcc1" presStyleIdx="5" presStyleCnt="12"/>
      <dgm:spPr/>
    </dgm:pt>
    <dgm:pt modelId="{919C2694-DCF0-7E45-B945-6B73F71A9C21}" type="pres">
      <dgm:prSet presAssocID="{54A5CEC2-E380-F543-B327-552100107D82}" presName="text4" presStyleCnt="0"/>
      <dgm:spPr/>
    </dgm:pt>
    <dgm:pt modelId="{25A76519-DAA4-444F-9D50-FF0ED1347C3F}" type="pres">
      <dgm:prSet presAssocID="{54A5CEC2-E380-F543-B327-552100107D82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4BF35-56E4-F04D-9D01-EC999E8CDD71}" type="pres">
      <dgm:prSet presAssocID="{54A5CEC2-E380-F543-B327-552100107D82}" presName="textaccent4" presStyleCnt="0"/>
      <dgm:spPr/>
    </dgm:pt>
    <dgm:pt modelId="{A7B5D95E-FDDF-A94C-ABE7-D9D15474BE93}" type="pres">
      <dgm:prSet presAssocID="{54A5CEC2-E380-F543-B327-552100107D82}" presName="accentRepeatNode" presStyleLbl="solidAlignAcc1" presStyleIdx="6" presStyleCnt="12"/>
      <dgm:spPr/>
    </dgm:pt>
    <dgm:pt modelId="{842B5CD6-A4A0-5540-A673-7ED286792147}" type="pres">
      <dgm:prSet presAssocID="{B427E04E-4AE5-E14C-A837-F26FE737D0D3}" presName="image4" presStyleCnt="0"/>
      <dgm:spPr/>
    </dgm:pt>
    <dgm:pt modelId="{2E5F6F86-6423-D149-98DE-1AD05738B270}" type="pres">
      <dgm:prSet presAssocID="{B427E04E-4AE5-E14C-A837-F26FE737D0D3}" presName="imageRepeatNode" presStyleLbl="alignAcc1" presStyleIdx="3" presStyleCnt="6"/>
      <dgm:spPr/>
      <dgm:t>
        <a:bodyPr/>
        <a:lstStyle/>
        <a:p>
          <a:endParaRPr lang="en-US"/>
        </a:p>
      </dgm:t>
    </dgm:pt>
    <dgm:pt modelId="{A025E3C7-0854-4447-8E0B-0A26D02A293B}" type="pres">
      <dgm:prSet presAssocID="{B427E04E-4AE5-E14C-A837-F26FE737D0D3}" presName="imageaccent4" presStyleCnt="0"/>
      <dgm:spPr/>
    </dgm:pt>
    <dgm:pt modelId="{6B93EE89-40F8-CF4B-AD4A-83307B52C452}" type="pres">
      <dgm:prSet presAssocID="{B427E04E-4AE5-E14C-A837-F26FE737D0D3}" presName="accentRepeatNode" presStyleLbl="solidAlignAcc1" presStyleIdx="7" presStyleCnt="12"/>
      <dgm:spPr/>
    </dgm:pt>
    <dgm:pt modelId="{81094E59-51DF-4C41-BF2E-8A4559F71380}" type="pres">
      <dgm:prSet presAssocID="{A4E995E2-6374-0141-99DC-8C0EF88DE022}" presName="text5" presStyleCnt="0"/>
      <dgm:spPr/>
    </dgm:pt>
    <dgm:pt modelId="{AC68630E-746C-8B4F-A935-C3BD3AA7EDA6}" type="pres">
      <dgm:prSet presAssocID="{A4E995E2-6374-0141-99DC-8C0EF88DE022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63086-BD62-3E45-B475-AA4E79F770D5}" type="pres">
      <dgm:prSet presAssocID="{A4E995E2-6374-0141-99DC-8C0EF88DE022}" presName="textaccent5" presStyleCnt="0"/>
      <dgm:spPr/>
    </dgm:pt>
    <dgm:pt modelId="{8F41096D-05E0-E34E-874F-4F41BDE3341D}" type="pres">
      <dgm:prSet presAssocID="{A4E995E2-6374-0141-99DC-8C0EF88DE022}" presName="accentRepeatNode" presStyleLbl="solidAlignAcc1" presStyleIdx="8" presStyleCnt="12"/>
      <dgm:spPr/>
    </dgm:pt>
    <dgm:pt modelId="{D5DBED33-B8A9-DA49-9950-3FF5F2DE88F2}" type="pres">
      <dgm:prSet presAssocID="{7DE5969E-69AE-F349-A0E4-331073C52DB6}" presName="image5" presStyleCnt="0"/>
      <dgm:spPr/>
    </dgm:pt>
    <dgm:pt modelId="{80EAF6BC-3BEF-E544-8AEB-35CFD513B776}" type="pres">
      <dgm:prSet presAssocID="{7DE5969E-69AE-F349-A0E4-331073C52DB6}" presName="imageRepeatNode" presStyleLbl="alignAcc1" presStyleIdx="4" presStyleCnt="6"/>
      <dgm:spPr/>
      <dgm:t>
        <a:bodyPr/>
        <a:lstStyle/>
        <a:p>
          <a:endParaRPr lang="en-US"/>
        </a:p>
      </dgm:t>
    </dgm:pt>
    <dgm:pt modelId="{958BF9A1-BBE2-E445-97EF-740BDED1FCBA}" type="pres">
      <dgm:prSet presAssocID="{7DE5969E-69AE-F349-A0E4-331073C52DB6}" presName="imageaccent5" presStyleCnt="0"/>
      <dgm:spPr/>
    </dgm:pt>
    <dgm:pt modelId="{16745126-529F-6545-B8C4-146CE8A32812}" type="pres">
      <dgm:prSet presAssocID="{7DE5969E-69AE-F349-A0E4-331073C52DB6}" presName="accentRepeatNode" presStyleLbl="solidAlignAcc1" presStyleIdx="9" presStyleCnt="12"/>
      <dgm:spPr/>
    </dgm:pt>
    <dgm:pt modelId="{57113718-959B-BD48-8B86-6925C255E9BC}" type="pres">
      <dgm:prSet presAssocID="{B7263297-1EFE-BE41-A03D-3BBFC52D6A88}" presName="text6" presStyleCnt="0"/>
      <dgm:spPr/>
    </dgm:pt>
    <dgm:pt modelId="{CF6B2A40-8EF3-5840-9DA8-33F0EB7621ED}" type="pres">
      <dgm:prSet presAssocID="{B7263297-1EFE-BE41-A03D-3BBFC52D6A88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EBB51-3214-A447-BEE7-C1BAC2A2059C}" type="pres">
      <dgm:prSet presAssocID="{B7263297-1EFE-BE41-A03D-3BBFC52D6A88}" presName="textaccent6" presStyleCnt="0"/>
      <dgm:spPr/>
    </dgm:pt>
    <dgm:pt modelId="{FD4A0003-831B-694A-BA78-CA12AC059622}" type="pres">
      <dgm:prSet presAssocID="{B7263297-1EFE-BE41-A03D-3BBFC52D6A88}" presName="accentRepeatNode" presStyleLbl="solidAlignAcc1" presStyleIdx="10" presStyleCnt="12"/>
      <dgm:spPr/>
    </dgm:pt>
    <dgm:pt modelId="{77AB7047-391D-644D-ABAA-A2DE53030FD4}" type="pres">
      <dgm:prSet presAssocID="{14A6D9E5-0FCF-1541-902B-7E05517D4871}" presName="image6" presStyleCnt="0"/>
      <dgm:spPr/>
    </dgm:pt>
    <dgm:pt modelId="{E545948B-480D-424B-A2DE-FFF30B510FAC}" type="pres">
      <dgm:prSet presAssocID="{14A6D9E5-0FCF-1541-902B-7E05517D4871}" presName="imageRepeatNode" presStyleLbl="alignAcc1" presStyleIdx="5" presStyleCnt="6"/>
      <dgm:spPr/>
      <dgm:t>
        <a:bodyPr/>
        <a:lstStyle/>
        <a:p>
          <a:endParaRPr lang="en-US"/>
        </a:p>
      </dgm:t>
    </dgm:pt>
    <dgm:pt modelId="{4C815E0D-5AB4-8C4F-A907-ACAADD099833}" type="pres">
      <dgm:prSet presAssocID="{14A6D9E5-0FCF-1541-902B-7E05517D4871}" presName="imageaccent6" presStyleCnt="0"/>
      <dgm:spPr/>
    </dgm:pt>
    <dgm:pt modelId="{523B23B2-5152-7144-8E06-D7CBC340279A}" type="pres">
      <dgm:prSet presAssocID="{14A6D9E5-0FCF-1541-902B-7E05517D4871}" presName="accentRepeatNode" presStyleLbl="solidAlignAcc1" presStyleIdx="11" presStyleCnt="12"/>
      <dgm:spPr/>
    </dgm:pt>
  </dgm:ptLst>
  <dgm:cxnLst>
    <dgm:cxn modelId="{4A752010-90F7-ED46-806B-FF0C74630283}" srcId="{0D3805B0-F1EC-2449-95B3-3B84230D8940}" destId="{EC42E284-0CE7-434F-9899-94859E2160F9}" srcOrd="0" destOrd="0" parTransId="{91EA0F4C-EA9C-1C42-A854-EB43437C499B}" sibTransId="{9ABCC42E-F6B3-A24E-96B8-F036F3C7A0BF}"/>
    <dgm:cxn modelId="{4B00FFA9-D0A0-5E42-8719-F931E00AB89C}" type="presOf" srcId="{6D1F12D7-7166-0943-9C02-9E2073CCB72B}" destId="{C1B36191-E582-684D-A704-CF25303F6860}" srcOrd="0" destOrd="0" presId="urn:microsoft.com/office/officeart/2008/layout/HexagonCluster"/>
    <dgm:cxn modelId="{3761D2D8-94D9-714A-9BD0-CDEC599C0F32}" srcId="{0D3805B0-F1EC-2449-95B3-3B84230D8940}" destId="{A4E995E2-6374-0141-99DC-8C0EF88DE022}" srcOrd="4" destOrd="0" parTransId="{D9F509DF-5232-084D-9130-20003A22124C}" sibTransId="{7DE5969E-69AE-F349-A0E4-331073C52DB6}"/>
    <dgm:cxn modelId="{EEA5CB8C-04E0-394F-AC15-C636C965D55E}" type="presOf" srcId="{B7263297-1EFE-BE41-A03D-3BBFC52D6A88}" destId="{CF6B2A40-8EF3-5840-9DA8-33F0EB7621ED}" srcOrd="0" destOrd="0" presId="urn:microsoft.com/office/officeart/2008/layout/HexagonCluster"/>
    <dgm:cxn modelId="{0E944467-D652-1241-A423-C0E88D5F400D}" srcId="{0D3805B0-F1EC-2449-95B3-3B84230D8940}" destId="{CAA4CD16-FB2C-9E41-A040-B66785A300A2}" srcOrd="2" destOrd="0" parTransId="{9B90DBBE-7D6B-F541-A08E-81CA64B47A19}" sibTransId="{6D1F12D7-7166-0943-9C02-9E2073CCB72B}"/>
    <dgm:cxn modelId="{1CD8EEE3-24DD-264F-AACB-F355A8B95FF0}" type="presOf" srcId="{A4E995E2-6374-0141-99DC-8C0EF88DE022}" destId="{AC68630E-746C-8B4F-A935-C3BD3AA7EDA6}" srcOrd="0" destOrd="0" presId="urn:microsoft.com/office/officeart/2008/layout/HexagonCluster"/>
    <dgm:cxn modelId="{915809C4-B5B8-664C-9F26-E8560811D7C0}" type="presOf" srcId="{B427E04E-4AE5-E14C-A837-F26FE737D0D3}" destId="{2E5F6F86-6423-D149-98DE-1AD05738B270}" srcOrd="0" destOrd="0" presId="urn:microsoft.com/office/officeart/2008/layout/HexagonCluster"/>
    <dgm:cxn modelId="{94EF00F8-BDEF-E34F-AEFD-B2D2970DAB45}" type="presOf" srcId="{0D3805B0-F1EC-2449-95B3-3B84230D8940}" destId="{04FCDF7B-9522-584B-9A55-EB345395CFDC}" srcOrd="0" destOrd="0" presId="urn:microsoft.com/office/officeart/2008/layout/HexagonCluster"/>
    <dgm:cxn modelId="{B340DB8A-3D15-1C41-AF24-A2C4CB8049AF}" srcId="{0D3805B0-F1EC-2449-95B3-3B84230D8940}" destId="{54A5CEC2-E380-F543-B327-552100107D82}" srcOrd="3" destOrd="0" parTransId="{BCC90C33-EA8F-AC4F-AD57-AB88266AB850}" sibTransId="{B427E04E-4AE5-E14C-A837-F26FE737D0D3}"/>
    <dgm:cxn modelId="{E82CC279-7C7C-374F-88DD-257C999B0E3E}" type="presOf" srcId="{7DE5969E-69AE-F349-A0E4-331073C52DB6}" destId="{80EAF6BC-3BEF-E544-8AEB-35CFD513B776}" srcOrd="0" destOrd="0" presId="urn:microsoft.com/office/officeart/2008/layout/HexagonCluster"/>
    <dgm:cxn modelId="{EA3EED63-DC10-684E-96B5-CB54B20932FD}" type="presOf" srcId="{CAA4CD16-FB2C-9E41-A040-B66785A300A2}" destId="{F6752693-4A7A-5642-B459-052849D60E71}" srcOrd="0" destOrd="0" presId="urn:microsoft.com/office/officeart/2008/layout/HexagonCluster"/>
    <dgm:cxn modelId="{0D7BCBD2-5EED-D84B-8A57-2F454205E405}" type="presOf" srcId="{14A6D9E5-0FCF-1541-902B-7E05517D4871}" destId="{E545948B-480D-424B-A2DE-FFF30B510FAC}" srcOrd="0" destOrd="0" presId="urn:microsoft.com/office/officeart/2008/layout/HexagonCluster"/>
    <dgm:cxn modelId="{A2458EB0-08B7-0948-BC32-1D141D722264}" type="presOf" srcId="{54A5CEC2-E380-F543-B327-552100107D82}" destId="{25A76519-DAA4-444F-9D50-FF0ED1347C3F}" srcOrd="0" destOrd="0" presId="urn:microsoft.com/office/officeart/2008/layout/HexagonCluster"/>
    <dgm:cxn modelId="{296B4E26-8901-DF4A-80AE-8F215FF59C6B}" type="presOf" srcId="{9ABCC42E-F6B3-A24E-96B8-F036F3C7A0BF}" destId="{1AF617CB-FF12-2D4C-94C0-89EC73E3ED2D}" srcOrd="0" destOrd="0" presId="urn:microsoft.com/office/officeart/2008/layout/HexagonCluster"/>
    <dgm:cxn modelId="{36E78C51-42D2-A641-8B4E-EE91C154A73F}" type="presOf" srcId="{05694712-C2CF-CC4A-BCA2-09A8997D9C09}" destId="{6E020E96-FBF2-DC4C-902C-1ADA0A3A8A1C}" srcOrd="0" destOrd="0" presId="urn:microsoft.com/office/officeart/2008/layout/HexagonCluster"/>
    <dgm:cxn modelId="{52F015D2-574D-E044-82F2-3F417D04EDAD}" srcId="{0D3805B0-F1EC-2449-95B3-3B84230D8940}" destId="{B7263297-1EFE-BE41-A03D-3BBFC52D6A88}" srcOrd="5" destOrd="0" parTransId="{CE3BE8FA-002B-4A42-BBF1-09B3B5BC6E82}" sibTransId="{14A6D9E5-0FCF-1541-902B-7E05517D4871}"/>
    <dgm:cxn modelId="{A7CF4D4C-4A5C-7244-907E-856A6CF17034}" type="presOf" srcId="{EC42E284-0CE7-434F-9899-94859E2160F9}" destId="{023D37C0-DEC2-4E49-A277-3472A5C04A40}" srcOrd="0" destOrd="0" presId="urn:microsoft.com/office/officeart/2008/layout/HexagonCluster"/>
    <dgm:cxn modelId="{E887F326-AF43-CD44-A6CF-87E713771FA0}" srcId="{0D3805B0-F1EC-2449-95B3-3B84230D8940}" destId="{05694712-C2CF-CC4A-BCA2-09A8997D9C09}" srcOrd="1" destOrd="0" parTransId="{8CABDE90-002C-264C-8EB6-36D8A9FAAB5A}" sibTransId="{0E83BF5E-DD10-254A-85DB-1E1F10993CCA}"/>
    <dgm:cxn modelId="{CF6DC896-F66B-5D41-809B-AAD52709A409}" type="presOf" srcId="{0E83BF5E-DD10-254A-85DB-1E1F10993CCA}" destId="{2F6293A7-5A74-F547-8E99-7D03C34D67F9}" srcOrd="0" destOrd="0" presId="urn:microsoft.com/office/officeart/2008/layout/HexagonCluster"/>
    <dgm:cxn modelId="{D9E8CAAE-6F7C-4447-AFF5-371B67DC4418}" type="presParOf" srcId="{04FCDF7B-9522-584B-9A55-EB345395CFDC}" destId="{2DC1F23E-1E1B-1145-B410-024DC73834D0}" srcOrd="0" destOrd="0" presId="urn:microsoft.com/office/officeart/2008/layout/HexagonCluster"/>
    <dgm:cxn modelId="{9D710DB3-4F63-B441-A440-D63139B4D346}" type="presParOf" srcId="{2DC1F23E-1E1B-1145-B410-024DC73834D0}" destId="{023D37C0-DEC2-4E49-A277-3472A5C04A40}" srcOrd="0" destOrd="0" presId="urn:microsoft.com/office/officeart/2008/layout/HexagonCluster"/>
    <dgm:cxn modelId="{0BA2D28C-8BF5-0B43-B642-5CA245C6D259}" type="presParOf" srcId="{04FCDF7B-9522-584B-9A55-EB345395CFDC}" destId="{823B890B-25A0-5946-801E-43D4B9CA9785}" srcOrd="1" destOrd="0" presId="urn:microsoft.com/office/officeart/2008/layout/HexagonCluster"/>
    <dgm:cxn modelId="{25478847-0F0A-8140-8791-E5F775EA7F7B}" type="presParOf" srcId="{823B890B-25A0-5946-801E-43D4B9CA9785}" destId="{62994243-85C5-FE4E-A96D-EB1F4A8C2226}" srcOrd="0" destOrd="0" presId="urn:microsoft.com/office/officeart/2008/layout/HexagonCluster"/>
    <dgm:cxn modelId="{75959E68-B4F7-CA4A-98D4-BBE408420EE8}" type="presParOf" srcId="{04FCDF7B-9522-584B-9A55-EB345395CFDC}" destId="{C96D59C3-0824-6245-A51D-83730EAEB962}" srcOrd="2" destOrd="0" presId="urn:microsoft.com/office/officeart/2008/layout/HexagonCluster"/>
    <dgm:cxn modelId="{12E47472-BDCE-4146-B766-ED65D32075A8}" type="presParOf" srcId="{C96D59C3-0824-6245-A51D-83730EAEB962}" destId="{1AF617CB-FF12-2D4C-94C0-89EC73E3ED2D}" srcOrd="0" destOrd="0" presId="urn:microsoft.com/office/officeart/2008/layout/HexagonCluster"/>
    <dgm:cxn modelId="{DF7C8A04-C93D-2844-A23F-77217ACB9B4F}" type="presParOf" srcId="{04FCDF7B-9522-584B-9A55-EB345395CFDC}" destId="{D9756859-7DF7-D34D-887E-661AF3ABB618}" srcOrd="3" destOrd="0" presId="urn:microsoft.com/office/officeart/2008/layout/HexagonCluster"/>
    <dgm:cxn modelId="{52B7CF44-A5B1-6745-89C1-FE489E86B0E5}" type="presParOf" srcId="{D9756859-7DF7-D34D-887E-661AF3ABB618}" destId="{93B88E6D-2994-1944-A6F7-B10BFD7E6D92}" srcOrd="0" destOrd="0" presId="urn:microsoft.com/office/officeart/2008/layout/HexagonCluster"/>
    <dgm:cxn modelId="{78BC7CF4-900D-0341-953C-C320141C7C85}" type="presParOf" srcId="{04FCDF7B-9522-584B-9A55-EB345395CFDC}" destId="{FBC7198B-3462-D84A-A874-BFC887D3756A}" srcOrd="4" destOrd="0" presId="urn:microsoft.com/office/officeart/2008/layout/HexagonCluster"/>
    <dgm:cxn modelId="{2FAA9778-4F24-134D-BBEE-88D9D9AE5023}" type="presParOf" srcId="{FBC7198B-3462-D84A-A874-BFC887D3756A}" destId="{6E020E96-FBF2-DC4C-902C-1ADA0A3A8A1C}" srcOrd="0" destOrd="0" presId="urn:microsoft.com/office/officeart/2008/layout/HexagonCluster"/>
    <dgm:cxn modelId="{7243E86B-C682-0A4F-B65B-F7ADB496574B}" type="presParOf" srcId="{04FCDF7B-9522-584B-9A55-EB345395CFDC}" destId="{4818D663-4421-8D4E-8FC7-DBCCA0F0D76A}" srcOrd="5" destOrd="0" presId="urn:microsoft.com/office/officeart/2008/layout/HexagonCluster"/>
    <dgm:cxn modelId="{84765828-9DEF-5546-AD3B-988ABB457E11}" type="presParOf" srcId="{4818D663-4421-8D4E-8FC7-DBCCA0F0D76A}" destId="{484DE27C-E493-EB42-BDE7-8A6100AF4BA0}" srcOrd="0" destOrd="0" presId="urn:microsoft.com/office/officeart/2008/layout/HexagonCluster"/>
    <dgm:cxn modelId="{29A60435-5A19-294D-821E-473A1AE5FAB9}" type="presParOf" srcId="{04FCDF7B-9522-584B-9A55-EB345395CFDC}" destId="{8AAF178E-05AD-7C40-926C-C746E751EC50}" srcOrd="6" destOrd="0" presId="urn:microsoft.com/office/officeart/2008/layout/HexagonCluster"/>
    <dgm:cxn modelId="{32644C3C-3C8A-EC42-8CD3-47FD08A2EE37}" type="presParOf" srcId="{8AAF178E-05AD-7C40-926C-C746E751EC50}" destId="{2F6293A7-5A74-F547-8E99-7D03C34D67F9}" srcOrd="0" destOrd="0" presId="urn:microsoft.com/office/officeart/2008/layout/HexagonCluster"/>
    <dgm:cxn modelId="{0457CE52-7FC0-1347-A015-B7C0EE7BB57E}" type="presParOf" srcId="{04FCDF7B-9522-584B-9A55-EB345395CFDC}" destId="{07EC3E36-E7B4-254E-B1EB-7D8927123678}" srcOrd="7" destOrd="0" presId="urn:microsoft.com/office/officeart/2008/layout/HexagonCluster"/>
    <dgm:cxn modelId="{026CD437-FBA4-1B4A-9F92-28AC64365F62}" type="presParOf" srcId="{07EC3E36-E7B4-254E-B1EB-7D8927123678}" destId="{967CFEBB-624E-7040-B185-07EE564C49B2}" srcOrd="0" destOrd="0" presId="urn:microsoft.com/office/officeart/2008/layout/HexagonCluster"/>
    <dgm:cxn modelId="{6DE37776-6701-2B45-937C-9C8B8C2F1F1A}" type="presParOf" srcId="{04FCDF7B-9522-584B-9A55-EB345395CFDC}" destId="{67CF52A6-ECD9-3745-ADFD-947BB3E2DEA7}" srcOrd="8" destOrd="0" presId="urn:microsoft.com/office/officeart/2008/layout/HexagonCluster"/>
    <dgm:cxn modelId="{0268886F-253A-1349-9235-807D1E2DC086}" type="presParOf" srcId="{67CF52A6-ECD9-3745-ADFD-947BB3E2DEA7}" destId="{F6752693-4A7A-5642-B459-052849D60E71}" srcOrd="0" destOrd="0" presId="urn:microsoft.com/office/officeart/2008/layout/HexagonCluster"/>
    <dgm:cxn modelId="{8F66D4CF-48E2-0F48-9A7D-5EF8D3D6EDF5}" type="presParOf" srcId="{04FCDF7B-9522-584B-9A55-EB345395CFDC}" destId="{F8F2BF70-9225-D348-BE18-E55546A6FAC4}" srcOrd="9" destOrd="0" presId="urn:microsoft.com/office/officeart/2008/layout/HexagonCluster"/>
    <dgm:cxn modelId="{9D5952B4-3971-E449-951D-0CE9640B73C4}" type="presParOf" srcId="{F8F2BF70-9225-D348-BE18-E55546A6FAC4}" destId="{49B39FA2-649B-1847-A0F3-83EAE701FD4D}" srcOrd="0" destOrd="0" presId="urn:microsoft.com/office/officeart/2008/layout/HexagonCluster"/>
    <dgm:cxn modelId="{64361E1D-3303-C647-B322-EC54CF256775}" type="presParOf" srcId="{04FCDF7B-9522-584B-9A55-EB345395CFDC}" destId="{D1322906-D041-CB48-A79B-72BD039AA9A8}" srcOrd="10" destOrd="0" presId="urn:microsoft.com/office/officeart/2008/layout/HexagonCluster"/>
    <dgm:cxn modelId="{63372669-D903-CF42-BCE1-9F2035B6232B}" type="presParOf" srcId="{D1322906-D041-CB48-A79B-72BD039AA9A8}" destId="{C1B36191-E582-684D-A704-CF25303F6860}" srcOrd="0" destOrd="0" presId="urn:microsoft.com/office/officeart/2008/layout/HexagonCluster"/>
    <dgm:cxn modelId="{30CC62AB-B01F-2248-8055-B52B32389D99}" type="presParOf" srcId="{04FCDF7B-9522-584B-9A55-EB345395CFDC}" destId="{B0569381-D578-DA44-87EA-D9B0357DADC7}" srcOrd="11" destOrd="0" presId="urn:microsoft.com/office/officeart/2008/layout/HexagonCluster"/>
    <dgm:cxn modelId="{324E825A-BD7E-9E40-8BB0-208F88CE6FC8}" type="presParOf" srcId="{B0569381-D578-DA44-87EA-D9B0357DADC7}" destId="{DA3839CB-CF43-7A45-99E9-13EA0263A395}" srcOrd="0" destOrd="0" presId="urn:microsoft.com/office/officeart/2008/layout/HexagonCluster"/>
    <dgm:cxn modelId="{34906E98-84B9-2C41-926C-0BD8994C7F3C}" type="presParOf" srcId="{04FCDF7B-9522-584B-9A55-EB345395CFDC}" destId="{919C2694-DCF0-7E45-B945-6B73F71A9C21}" srcOrd="12" destOrd="0" presId="urn:microsoft.com/office/officeart/2008/layout/HexagonCluster"/>
    <dgm:cxn modelId="{7D6D0FD8-197D-844D-8BF9-A07DD239B5D3}" type="presParOf" srcId="{919C2694-DCF0-7E45-B945-6B73F71A9C21}" destId="{25A76519-DAA4-444F-9D50-FF0ED1347C3F}" srcOrd="0" destOrd="0" presId="urn:microsoft.com/office/officeart/2008/layout/HexagonCluster"/>
    <dgm:cxn modelId="{0B73531C-1DD0-9B42-9905-0E450951D398}" type="presParOf" srcId="{04FCDF7B-9522-584B-9A55-EB345395CFDC}" destId="{FD34BF35-56E4-F04D-9D01-EC999E8CDD71}" srcOrd="13" destOrd="0" presId="urn:microsoft.com/office/officeart/2008/layout/HexagonCluster"/>
    <dgm:cxn modelId="{E0F7FDAC-62D6-DC49-B478-77750195A044}" type="presParOf" srcId="{FD34BF35-56E4-F04D-9D01-EC999E8CDD71}" destId="{A7B5D95E-FDDF-A94C-ABE7-D9D15474BE93}" srcOrd="0" destOrd="0" presId="urn:microsoft.com/office/officeart/2008/layout/HexagonCluster"/>
    <dgm:cxn modelId="{574EB372-C5EA-7D4B-BDEF-0DD2B4BA0EB2}" type="presParOf" srcId="{04FCDF7B-9522-584B-9A55-EB345395CFDC}" destId="{842B5CD6-A4A0-5540-A673-7ED286792147}" srcOrd="14" destOrd="0" presId="urn:microsoft.com/office/officeart/2008/layout/HexagonCluster"/>
    <dgm:cxn modelId="{616B207F-5120-4F40-8484-E0D81D322579}" type="presParOf" srcId="{842B5CD6-A4A0-5540-A673-7ED286792147}" destId="{2E5F6F86-6423-D149-98DE-1AD05738B270}" srcOrd="0" destOrd="0" presId="urn:microsoft.com/office/officeart/2008/layout/HexagonCluster"/>
    <dgm:cxn modelId="{54BD8CC9-264A-A440-905E-C8C5E4F4FB45}" type="presParOf" srcId="{04FCDF7B-9522-584B-9A55-EB345395CFDC}" destId="{A025E3C7-0854-4447-8E0B-0A26D02A293B}" srcOrd="15" destOrd="0" presId="urn:microsoft.com/office/officeart/2008/layout/HexagonCluster"/>
    <dgm:cxn modelId="{6EC4FDC9-A4CF-014A-A75C-9B02405A4465}" type="presParOf" srcId="{A025E3C7-0854-4447-8E0B-0A26D02A293B}" destId="{6B93EE89-40F8-CF4B-AD4A-83307B52C452}" srcOrd="0" destOrd="0" presId="urn:microsoft.com/office/officeart/2008/layout/HexagonCluster"/>
    <dgm:cxn modelId="{171F5BC9-9A8E-0A4F-AF66-D72A171ED617}" type="presParOf" srcId="{04FCDF7B-9522-584B-9A55-EB345395CFDC}" destId="{81094E59-51DF-4C41-BF2E-8A4559F71380}" srcOrd="16" destOrd="0" presId="urn:microsoft.com/office/officeart/2008/layout/HexagonCluster"/>
    <dgm:cxn modelId="{C1384EEE-F34B-F64E-B276-AD1642613BAD}" type="presParOf" srcId="{81094E59-51DF-4C41-BF2E-8A4559F71380}" destId="{AC68630E-746C-8B4F-A935-C3BD3AA7EDA6}" srcOrd="0" destOrd="0" presId="urn:microsoft.com/office/officeart/2008/layout/HexagonCluster"/>
    <dgm:cxn modelId="{32FBC69D-92EA-E04C-8550-ECA727CB2BEE}" type="presParOf" srcId="{04FCDF7B-9522-584B-9A55-EB345395CFDC}" destId="{3F563086-BD62-3E45-B475-AA4E79F770D5}" srcOrd="17" destOrd="0" presId="urn:microsoft.com/office/officeart/2008/layout/HexagonCluster"/>
    <dgm:cxn modelId="{2CD7BD13-29D2-EE47-BED5-49128C3C2B07}" type="presParOf" srcId="{3F563086-BD62-3E45-B475-AA4E79F770D5}" destId="{8F41096D-05E0-E34E-874F-4F41BDE3341D}" srcOrd="0" destOrd="0" presId="urn:microsoft.com/office/officeart/2008/layout/HexagonCluster"/>
    <dgm:cxn modelId="{BD6921AD-2334-C644-AD87-8F3EC843A1B6}" type="presParOf" srcId="{04FCDF7B-9522-584B-9A55-EB345395CFDC}" destId="{D5DBED33-B8A9-DA49-9950-3FF5F2DE88F2}" srcOrd="18" destOrd="0" presId="urn:microsoft.com/office/officeart/2008/layout/HexagonCluster"/>
    <dgm:cxn modelId="{DC66B109-9A48-114C-B6E2-F4DC82BE3E94}" type="presParOf" srcId="{D5DBED33-B8A9-DA49-9950-3FF5F2DE88F2}" destId="{80EAF6BC-3BEF-E544-8AEB-35CFD513B776}" srcOrd="0" destOrd="0" presId="urn:microsoft.com/office/officeart/2008/layout/HexagonCluster"/>
    <dgm:cxn modelId="{53310E4B-EE59-6D46-9EDA-FFEC3F1D4A05}" type="presParOf" srcId="{04FCDF7B-9522-584B-9A55-EB345395CFDC}" destId="{958BF9A1-BBE2-E445-97EF-740BDED1FCBA}" srcOrd="19" destOrd="0" presId="urn:microsoft.com/office/officeart/2008/layout/HexagonCluster"/>
    <dgm:cxn modelId="{51E1FAD0-1866-134E-B6E6-82B821002D3A}" type="presParOf" srcId="{958BF9A1-BBE2-E445-97EF-740BDED1FCBA}" destId="{16745126-529F-6545-B8C4-146CE8A32812}" srcOrd="0" destOrd="0" presId="urn:microsoft.com/office/officeart/2008/layout/HexagonCluster"/>
    <dgm:cxn modelId="{1DB80232-1311-3F4E-A06D-F8F41BEFDA50}" type="presParOf" srcId="{04FCDF7B-9522-584B-9A55-EB345395CFDC}" destId="{57113718-959B-BD48-8B86-6925C255E9BC}" srcOrd="20" destOrd="0" presId="urn:microsoft.com/office/officeart/2008/layout/HexagonCluster"/>
    <dgm:cxn modelId="{B390490A-4A83-444D-807F-37AA61E52987}" type="presParOf" srcId="{57113718-959B-BD48-8B86-6925C255E9BC}" destId="{CF6B2A40-8EF3-5840-9DA8-33F0EB7621ED}" srcOrd="0" destOrd="0" presId="urn:microsoft.com/office/officeart/2008/layout/HexagonCluster"/>
    <dgm:cxn modelId="{EAFDD2AB-0BCE-5042-8FE1-4E2FCA80C610}" type="presParOf" srcId="{04FCDF7B-9522-584B-9A55-EB345395CFDC}" destId="{5EBEBB51-3214-A447-BEE7-C1BAC2A2059C}" srcOrd="21" destOrd="0" presId="urn:microsoft.com/office/officeart/2008/layout/HexagonCluster"/>
    <dgm:cxn modelId="{8BC0D9F4-D497-7D42-A470-5909912CDC82}" type="presParOf" srcId="{5EBEBB51-3214-A447-BEE7-C1BAC2A2059C}" destId="{FD4A0003-831B-694A-BA78-CA12AC059622}" srcOrd="0" destOrd="0" presId="urn:microsoft.com/office/officeart/2008/layout/HexagonCluster"/>
    <dgm:cxn modelId="{089513C3-23D2-C441-BF82-8A8B174B3397}" type="presParOf" srcId="{04FCDF7B-9522-584B-9A55-EB345395CFDC}" destId="{77AB7047-391D-644D-ABAA-A2DE53030FD4}" srcOrd="22" destOrd="0" presId="urn:microsoft.com/office/officeart/2008/layout/HexagonCluster"/>
    <dgm:cxn modelId="{984EDCB6-B8C4-8B49-8572-2E66B1ADF84E}" type="presParOf" srcId="{77AB7047-391D-644D-ABAA-A2DE53030FD4}" destId="{E545948B-480D-424B-A2DE-FFF30B510FAC}" srcOrd="0" destOrd="0" presId="urn:microsoft.com/office/officeart/2008/layout/HexagonCluster"/>
    <dgm:cxn modelId="{EFCD9FD2-9062-7F48-915E-E7368F0D5B57}" type="presParOf" srcId="{04FCDF7B-9522-584B-9A55-EB345395CFDC}" destId="{4C815E0D-5AB4-8C4F-A907-ACAADD099833}" srcOrd="23" destOrd="0" presId="urn:microsoft.com/office/officeart/2008/layout/HexagonCluster"/>
    <dgm:cxn modelId="{5B091EA5-05E6-DE41-922E-0B0815EDA0B1}" type="presParOf" srcId="{4C815E0D-5AB4-8C4F-A907-ACAADD099833}" destId="{523B23B2-5152-7144-8E06-D7CBC340279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D37C0-DEC2-4E49-A277-3472A5C04A40}">
      <dsp:nvSpPr>
        <dsp:cNvPr id="0" name=""/>
        <dsp:cNvSpPr/>
      </dsp:nvSpPr>
      <dsp:spPr>
        <a:xfrm>
          <a:off x="1395026" y="2540586"/>
          <a:ext cx="1621084" cy="139200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5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1500" b="1" kern="1200" dirty="0" smtClean="0">
              <a:solidFill>
                <a:srgbClr val="FFFFFF"/>
              </a:solidFill>
            </a:rPr>
            <a:t>Model process or tasks</a:t>
          </a:r>
          <a:endParaRPr lang="en-US" sz="1500" b="1" kern="1200" dirty="0">
            <a:solidFill>
              <a:srgbClr val="FFFFFF"/>
            </a:solidFill>
          </a:endParaRPr>
        </a:p>
      </dsp:txBody>
      <dsp:txXfrm>
        <a:off x="1646116" y="2756194"/>
        <a:ext cx="1118904" cy="960785"/>
      </dsp:txXfrm>
    </dsp:sp>
    <dsp:sp modelId="{62994243-85C5-FE4E-A96D-EB1F4A8C2226}">
      <dsp:nvSpPr>
        <dsp:cNvPr id="0" name=""/>
        <dsp:cNvSpPr/>
      </dsp:nvSpPr>
      <dsp:spPr>
        <a:xfrm>
          <a:off x="1433706" y="3163087"/>
          <a:ext cx="189097" cy="16313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617CB-FF12-2D4C-94C0-89EC73E3ED2D}">
      <dsp:nvSpPr>
        <dsp:cNvPr id="0" name=""/>
        <dsp:cNvSpPr/>
      </dsp:nvSpPr>
      <dsp:spPr>
        <a:xfrm>
          <a:off x="0" y="1771086"/>
          <a:ext cx="1621084" cy="139200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B88E6D-2994-1944-A6F7-B10BFD7E6D92}">
      <dsp:nvSpPr>
        <dsp:cNvPr id="0" name=""/>
        <dsp:cNvSpPr/>
      </dsp:nvSpPr>
      <dsp:spPr>
        <a:xfrm>
          <a:off x="1110520" y="2978443"/>
          <a:ext cx="189097" cy="16313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20E96-FBF2-DC4C-902C-1ADA0A3A8A1C}">
      <dsp:nvSpPr>
        <dsp:cNvPr id="0" name=""/>
        <dsp:cNvSpPr/>
      </dsp:nvSpPr>
      <dsp:spPr>
        <a:xfrm>
          <a:off x="2790053" y="1767053"/>
          <a:ext cx="1621084" cy="139200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5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FFFFFF"/>
              </a:solidFill>
            </a:rPr>
            <a:t>Complex assignments: written &amp; oral input</a:t>
          </a:r>
          <a:endParaRPr lang="en-US" sz="1500" b="1" kern="1200" dirty="0">
            <a:solidFill>
              <a:srgbClr val="FFFFFF"/>
            </a:solidFill>
          </a:endParaRPr>
        </a:p>
      </dsp:txBody>
      <dsp:txXfrm>
        <a:off x="3041143" y="1982661"/>
        <a:ext cx="1118904" cy="960785"/>
      </dsp:txXfrm>
    </dsp:sp>
    <dsp:sp modelId="{484DE27C-E493-EB42-BDE7-8A6100AF4BA0}">
      <dsp:nvSpPr>
        <dsp:cNvPr id="0" name=""/>
        <dsp:cNvSpPr/>
      </dsp:nvSpPr>
      <dsp:spPr>
        <a:xfrm>
          <a:off x="3905731" y="2970825"/>
          <a:ext cx="189097" cy="16313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6293A7-5A74-F547-8E99-7D03C34D67F9}">
      <dsp:nvSpPr>
        <dsp:cNvPr id="0" name=""/>
        <dsp:cNvSpPr/>
      </dsp:nvSpPr>
      <dsp:spPr>
        <a:xfrm>
          <a:off x="4184221" y="2537897"/>
          <a:ext cx="1621084" cy="139200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CFEBB-624E-7040-B185-07EE564C49B2}">
      <dsp:nvSpPr>
        <dsp:cNvPr id="0" name=""/>
        <dsp:cNvSpPr/>
      </dsp:nvSpPr>
      <dsp:spPr>
        <a:xfrm>
          <a:off x="4223759" y="3157261"/>
          <a:ext cx="189097" cy="16313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52693-4A7A-5642-B459-052849D60E71}">
      <dsp:nvSpPr>
        <dsp:cNvPr id="0" name=""/>
        <dsp:cNvSpPr/>
      </dsp:nvSpPr>
      <dsp:spPr>
        <a:xfrm>
          <a:off x="1395026" y="1002035"/>
          <a:ext cx="1621084" cy="139200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50000"/>
          </a:schemeClr>
        </a:solidFill>
        <a:ln w="9525" cap="flat" cmpd="sng" algn="ctr">
          <a:solidFill>
            <a:schemeClr val="accent2">
              <a:lumMod val="50000"/>
            </a:schemeClr>
          </a:solidFill>
          <a:prstDash val="solid"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Recast complex text: lectures &amp; instructions</a:t>
          </a:r>
        </a:p>
      </dsp:txBody>
      <dsp:txXfrm>
        <a:off x="1646116" y="1217643"/>
        <a:ext cx="1118904" cy="960785"/>
      </dsp:txXfrm>
    </dsp:sp>
    <dsp:sp modelId="{49B39FA2-649B-1847-A0F3-83EAE701FD4D}">
      <dsp:nvSpPr>
        <dsp:cNvPr id="0" name=""/>
        <dsp:cNvSpPr/>
      </dsp:nvSpPr>
      <dsp:spPr>
        <a:xfrm>
          <a:off x="2505547" y="1028477"/>
          <a:ext cx="189097" cy="16313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B36191-E582-684D-A704-CF25303F6860}">
      <dsp:nvSpPr>
        <dsp:cNvPr id="0" name=""/>
        <dsp:cNvSpPr/>
      </dsp:nvSpPr>
      <dsp:spPr>
        <a:xfrm>
          <a:off x="2790053" y="228054"/>
          <a:ext cx="1621084" cy="139200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839CB-CF43-7A45-99E9-13EA0263A395}">
      <dsp:nvSpPr>
        <dsp:cNvPr id="0" name=""/>
        <dsp:cNvSpPr/>
      </dsp:nvSpPr>
      <dsp:spPr>
        <a:xfrm>
          <a:off x="2835609" y="844729"/>
          <a:ext cx="189097" cy="16313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A76519-DAA4-444F-9D50-FF0ED1347C3F}">
      <dsp:nvSpPr>
        <dsp:cNvPr id="0" name=""/>
        <dsp:cNvSpPr/>
      </dsp:nvSpPr>
      <dsp:spPr>
        <a:xfrm>
          <a:off x="4184221" y="998898"/>
          <a:ext cx="1621084" cy="139200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5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FFFFFF"/>
              </a:solidFill>
            </a:rPr>
            <a:t>Deliver instructions in steps</a:t>
          </a:r>
        </a:p>
      </dsp:txBody>
      <dsp:txXfrm>
        <a:off x="4435311" y="1214506"/>
        <a:ext cx="1118904" cy="960785"/>
      </dsp:txXfrm>
    </dsp:sp>
    <dsp:sp modelId="{A7B5D95E-FDDF-A94C-ABE7-D9D15474BE93}">
      <dsp:nvSpPr>
        <dsp:cNvPr id="0" name=""/>
        <dsp:cNvSpPr/>
      </dsp:nvSpPr>
      <dsp:spPr>
        <a:xfrm>
          <a:off x="5586984" y="1615573"/>
          <a:ext cx="189097" cy="16313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5F6F86-6423-D149-98DE-1AD05738B270}">
      <dsp:nvSpPr>
        <dsp:cNvPr id="0" name=""/>
        <dsp:cNvSpPr/>
      </dsp:nvSpPr>
      <dsp:spPr>
        <a:xfrm>
          <a:off x="5579248" y="1781394"/>
          <a:ext cx="1621084" cy="139200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3EE89-40F8-CF4B-AD4A-83307B52C452}">
      <dsp:nvSpPr>
        <dsp:cNvPr id="0" name=""/>
        <dsp:cNvSpPr/>
      </dsp:nvSpPr>
      <dsp:spPr>
        <a:xfrm>
          <a:off x="5895557" y="1806491"/>
          <a:ext cx="189097" cy="16313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68630E-746C-8B4F-A935-C3BD3AA7EDA6}">
      <dsp:nvSpPr>
        <dsp:cNvPr id="0" name=""/>
        <dsp:cNvSpPr/>
      </dsp:nvSpPr>
      <dsp:spPr>
        <a:xfrm>
          <a:off x="5579248" y="242843"/>
          <a:ext cx="1621084" cy="139200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5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FFFFFF"/>
              </a:solidFill>
            </a:rPr>
            <a:t>Examples of final product</a:t>
          </a:r>
        </a:p>
      </dsp:txBody>
      <dsp:txXfrm>
        <a:off x="5830338" y="458451"/>
        <a:ext cx="1118904" cy="960785"/>
      </dsp:txXfrm>
    </dsp:sp>
    <dsp:sp modelId="{8F41096D-05E0-E34E-874F-4F41BDE3341D}">
      <dsp:nvSpPr>
        <dsp:cNvPr id="0" name=""/>
        <dsp:cNvSpPr/>
      </dsp:nvSpPr>
      <dsp:spPr>
        <a:xfrm>
          <a:off x="6982010" y="866689"/>
          <a:ext cx="189097" cy="16313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AF6BC-3BEF-E544-8AEB-35CFD513B776}">
      <dsp:nvSpPr>
        <dsp:cNvPr id="0" name=""/>
        <dsp:cNvSpPr/>
      </dsp:nvSpPr>
      <dsp:spPr>
        <a:xfrm>
          <a:off x="6974275" y="1019513"/>
          <a:ext cx="1621084" cy="139200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45126-529F-6545-B8C4-146CE8A32812}">
      <dsp:nvSpPr>
        <dsp:cNvPr id="0" name=""/>
        <dsp:cNvSpPr/>
      </dsp:nvSpPr>
      <dsp:spPr>
        <a:xfrm>
          <a:off x="7297460" y="1050437"/>
          <a:ext cx="189097" cy="16313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B2A40-8EF3-5840-9DA8-33F0EB7621ED}">
      <dsp:nvSpPr>
        <dsp:cNvPr id="0" name=""/>
        <dsp:cNvSpPr/>
      </dsp:nvSpPr>
      <dsp:spPr>
        <a:xfrm>
          <a:off x="6974275" y="2555824"/>
          <a:ext cx="1621084" cy="139200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5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(Kareva, V. &amp; Echevarria, J., 2013)</a:t>
          </a:r>
          <a:endParaRPr lang="en-US" sz="1500" b="0" kern="1200" dirty="0"/>
        </a:p>
      </dsp:txBody>
      <dsp:txXfrm>
        <a:off x="7225365" y="2771432"/>
        <a:ext cx="1118904" cy="960785"/>
      </dsp:txXfrm>
    </dsp:sp>
    <dsp:sp modelId="{FD4A0003-831B-694A-BA78-CA12AC059622}">
      <dsp:nvSpPr>
        <dsp:cNvPr id="0" name=""/>
        <dsp:cNvSpPr/>
      </dsp:nvSpPr>
      <dsp:spPr>
        <a:xfrm>
          <a:off x="7295741" y="3774833"/>
          <a:ext cx="189097" cy="16313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5948B-480D-424B-A2DE-FFF30B510FAC}">
      <dsp:nvSpPr>
        <dsp:cNvPr id="0" name=""/>
        <dsp:cNvSpPr/>
      </dsp:nvSpPr>
      <dsp:spPr>
        <a:xfrm>
          <a:off x="5579248" y="3317704"/>
          <a:ext cx="1621084" cy="139200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B23B2-5152-7144-8E06-D7CBC340279A}">
      <dsp:nvSpPr>
        <dsp:cNvPr id="0" name=""/>
        <dsp:cNvSpPr/>
      </dsp:nvSpPr>
      <dsp:spPr>
        <a:xfrm>
          <a:off x="6994903" y="3928553"/>
          <a:ext cx="189097" cy="16313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E4EDD-7AC9-7A47-B800-4C9E082621A2}" type="datetimeFigureOut">
              <a:rPr lang="en-US" smtClean="0"/>
              <a:t>8/28/17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13D34-5678-CE47-8897-7474D923A2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0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3D34-5678-CE47-8897-7474D923A2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971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</a:t>
            </a:r>
            <a:r>
              <a:rPr lang="en-US" baseline="0" dirty="0" smtClean="0"/>
              <a:t> your key takeaway</a:t>
            </a:r>
            <a:r>
              <a:rPr lang="is-IS" baseline="0" dirty="0" smtClean="0"/>
              <a:t>…I provided an example...you can do this on several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3D34-5678-CE47-8897-7474D923A2B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25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Enlarged and spaced copy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3D34-5678-CE47-8897-7474D923A2B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744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you organize this page visually to show the take away?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3D34-5678-CE47-8897-7474D923A2B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506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visual is somewhat confusing to me</a:t>
            </a:r>
            <a:r>
              <a:rPr lang="is-IS" dirty="0" smtClean="0"/>
              <a:t>…I understand you are trying to show the technique by using it...but maybe I need the</a:t>
            </a:r>
            <a:r>
              <a:rPr lang="is-IS" baseline="0" dirty="0" smtClean="0"/>
              <a:t> context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3D34-5678-CE47-8897-7474D923A2B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779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if you did this as a flow? 1.-&gt;2.-&gt;3. and repeat for next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3D34-5678-CE47-8897-7474D923A2B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5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Enlarge this font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3D34-5678-CE47-8897-7474D923A2B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69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Adjusted spacing and font sizes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3D34-5678-CE47-8897-7474D923A2B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558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3D34-5678-CE47-8897-7474D923A2B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322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Copy</a:t>
            </a:r>
            <a:r>
              <a:rPr lang="en-US" baseline="0" dirty="0" smtClean="0"/>
              <a:t> formatting is weird</a:t>
            </a:r>
            <a:r>
              <a:rPr lang="is-IS" baseline="0" dirty="0" smtClean="0"/>
              <a:t>…Go with something straightforward.</a:t>
            </a:r>
          </a:p>
          <a:p>
            <a:r>
              <a:rPr lang="is-IS" baseline="0" dirty="0" smtClean="0"/>
              <a:t>Also I spaced out you copy to make it read better.</a:t>
            </a:r>
          </a:p>
          <a:p>
            <a:r>
              <a:rPr lang="is-IS" baseline="0" dirty="0" smtClean="0"/>
              <a:t>Use the Whole Slide!</a:t>
            </a:r>
          </a:p>
          <a:p>
            <a:r>
              <a:rPr lang="is-IS" baseline="0" dirty="0" smtClean="0"/>
              <a:t>What are some Common Problems for ELL Students?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3D34-5678-CE47-8897-7474D923A2B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210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Spaced out your slide to better use the space.</a:t>
            </a:r>
          </a:p>
          <a:p>
            <a:r>
              <a:rPr lang="en-US" dirty="0" smtClean="0"/>
              <a:t>This language is a little confusing to me</a:t>
            </a:r>
            <a:r>
              <a:rPr lang="is-IS" dirty="0" smtClean="0"/>
              <a:t>…would it help to bullet out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</a:t>
            </a:r>
            <a:r>
              <a:rPr lang="is-IS" baseline="0" dirty="0" smtClean="0"/>
              <a:t>cademic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</a:t>
            </a:r>
            <a:r>
              <a:rPr lang="is-IS" baseline="0" dirty="0" smtClean="0"/>
              <a:t>xpository texts</a:t>
            </a:r>
          </a:p>
          <a:p>
            <a:pPr marL="171450" indent="-171450">
              <a:buFontTx/>
              <a:buChar char="-"/>
            </a:pPr>
            <a:r>
              <a:rPr lang="is-IS" baseline="0" dirty="0" smtClean="0"/>
              <a:t>A departure from narrative texts in earlier learning</a:t>
            </a:r>
          </a:p>
          <a:p>
            <a:pPr marL="171450" indent="-171450">
              <a:buFontTx/>
              <a:buChar char="-"/>
            </a:pPr>
            <a:r>
              <a:rPr lang="is-IS" baseline="0" dirty="0" smtClean="0"/>
              <a:t>What does whole-text level mean? The books themselves?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3D34-5678-CE47-8897-7474D923A2B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77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Spaced out the text to read larger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3D34-5678-CE47-8897-7474D923A2B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88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there another</a:t>
            </a:r>
            <a:r>
              <a:rPr lang="en-US" baseline="0" dirty="0" smtClean="0"/>
              <a:t> visual example of one of the other bullets?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3D34-5678-CE47-8897-7474D923A2B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53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Kill the flower bg</a:t>
            </a:r>
            <a:r>
              <a:rPr lang="is-IS" dirty="0" smtClean="0"/>
              <a:t>…your content image will pop more without the distraction behind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3D34-5678-CE47-8897-7474D923A2B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336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Hard to understand</a:t>
            </a:r>
            <a:r>
              <a:rPr lang="en-US" baseline="0" dirty="0" smtClean="0"/>
              <a:t> this visual without the context</a:t>
            </a:r>
            <a:r>
              <a:rPr lang="is-IS" baseline="0" dirty="0" smtClean="0"/>
              <a:t>….looks a little busy but that may be the 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3D34-5678-CE47-8897-7474D923A2B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896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3D34-5678-CE47-8897-7474D923A2B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2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August 28,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8/28/17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8/28/17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August 28,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August 28,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August 28,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August 28, 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August 28,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August 28,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August 28,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August 28,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August 28,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aturalreaders.com/" TargetMode="Externa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Amy V. Shifflett</a:t>
            </a:r>
          </a:p>
          <a:p>
            <a:r>
              <a:rPr lang="en-US" dirty="0" smtClean="0"/>
              <a:t>Lipscomb University</a:t>
            </a:r>
          </a:p>
          <a:p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Supporting Academic literacy: English language learners beyond the ESL classroom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967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#1: Increased Text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 smtClean="0"/>
              <a:t>Strategy A: Supplement texts</a:t>
            </a:r>
          </a:p>
          <a:p>
            <a:pPr marL="0" indent="0">
              <a:buNone/>
            </a:pPr>
            <a:endParaRPr lang="en-US" sz="2400" dirty="0"/>
          </a:p>
          <a:p>
            <a:pPr marL="342900" indent="-342900"/>
            <a:r>
              <a:rPr lang="en-US" sz="2400" dirty="0" smtClean="0"/>
              <a:t>Outlining, chunking </a:t>
            </a:r>
          </a:p>
          <a:p>
            <a:pPr marL="0" lvl="2" indent="0">
              <a:buNone/>
            </a:pPr>
            <a:r>
              <a:rPr lang="en-US" sz="1200" dirty="0" smtClean="0"/>
              <a:t>K</a:t>
            </a:r>
            <a:r>
              <a:rPr lang="en-US" sz="1200" dirty="0"/>
              <a:t>. Sorenson &amp; C. Matthews, personal communication, January 27, </a:t>
            </a:r>
            <a:r>
              <a:rPr lang="en-US" sz="1200" dirty="0" smtClean="0"/>
              <a:t>2017 </a:t>
            </a:r>
            <a:endParaRPr lang="en-US" sz="1200" dirty="0" smtClean="0"/>
          </a:p>
          <a:p>
            <a:pPr marL="0" lvl="2" indent="0">
              <a:buNone/>
            </a:pPr>
            <a:endParaRPr lang="en-US" sz="2100" dirty="0" smtClean="0"/>
          </a:p>
          <a:p>
            <a:pPr marL="342900" indent="-342900"/>
            <a:r>
              <a:rPr lang="en-US" sz="2400" dirty="0" smtClean="0"/>
              <a:t>Visual Hierarchy &amp; headings</a:t>
            </a:r>
          </a:p>
          <a:p>
            <a:pPr marL="342900" indent="-342900"/>
            <a:endParaRPr lang="en-US" sz="2400" dirty="0" smtClean="0"/>
          </a:p>
          <a:p>
            <a:pPr marL="342900" indent="-342900"/>
            <a:r>
              <a:rPr lang="en-US" sz="2400" dirty="0" smtClean="0"/>
              <a:t>Differentiated topic &amp; details</a:t>
            </a:r>
          </a:p>
          <a:p>
            <a:pPr marL="0" indent="0">
              <a:buNone/>
            </a:pPr>
            <a:r>
              <a:rPr lang="en-US" sz="1200" dirty="0" smtClean="0"/>
              <a:t>(Hadaway</a:t>
            </a:r>
            <a:r>
              <a:rPr lang="en-US" sz="1200" dirty="0"/>
              <a:t>, N., Vardell, S. M., &amp; Young, T. A</a:t>
            </a:r>
            <a:r>
              <a:rPr lang="en-US" sz="1200" dirty="0" smtClean="0"/>
              <a:t>., </a:t>
            </a:r>
            <a:r>
              <a:rPr lang="en-US" sz="1200" dirty="0" smtClean="0"/>
              <a:t>2002)</a:t>
            </a: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Figure </a:t>
            </a:r>
            <a:r>
              <a:rPr lang="en-US" sz="1200" dirty="0" smtClean="0"/>
              <a:t>1. Annotated article. By Court Allam, 2012, retrieved from http</a:t>
            </a:r>
            <a:r>
              <a:rPr lang="en-US" sz="1200" dirty="0"/>
              <a:t>://iteachicoachiblog.blogspot.com/2012/06/five-simple-close-reading-</a:t>
            </a:r>
            <a:r>
              <a:rPr lang="en-US" sz="1200" dirty="0" smtClean="0"/>
              <a:t>strategies.html</a:t>
            </a:r>
            <a:r>
              <a:rPr lang="en-US" sz="1200" dirty="0" smtClean="0"/>
              <a:t>.</a:t>
            </a:r>
            <a:endParaRPr lang="en-US" sz="1200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 l="576" r="576"/>
          <a:stretch>
            <a:fillRect/>
          </a:stretch>
        </p:blipFill>
        <p:spPr>
          <a:xfrm>
            <a:off x="4615815" y="1298448"/>
            <a:ext cx="4251960" cy="4937760"/>
          </a:xfrm>
        </p:spPr>
      </p:pic>
    </p:spTree>
    <p:extLst>
      <p:ext uri="{BB962C8B-B14F-4D97-AF65-F5344CB8AC3E}">
        <p14:creationId xmlns:p14="http://schemas.microsoft.com/office/powerpoint/2010/main" val="1341318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#1: Increased Text Complexity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0000" lnSpcReduction="20000"/>
          </a:bodyPr>
          <a:lstStyle/>
          <a:p>
            <a:pPr marL="170751" lvl="3" indent="0">
              <a:buNone/>
            </a:pPr>
            <a:r>
              <a:rPr lang="en-US" sz="5000" b="1" dirty="0"/>
              <a:t>General literacy </a:t>
            </a:r>
            <a:r>
              <a:rPr lang="en-US" sz="5000" b="1" dirty="0" smtClean="0"/>
              <a:t>practices: </a:t>
            </a:r>
          </a:p>
          <a:p>
            <a:pPr marL="170751" lvl="3" indent="0">
              <a:buNone/>
            </a:pPr>
            <a:r>
              <a:rPr lang="en-US" sz="5000" dirty="0" smtClean="0"/>
              <a:t>specialized to discipline</a:t>
            </a:r>
          </a:p>
          <a:p>
            <a:pPr marL="170751" lvl="3" indent="0">
              <a:buNone/>
            </a:pPr>
            <a:endParaRPr lang="en-US" sz="3800" dirty="0"/>
          </a:p>
          <a:p>
            <a:pPr lvl="2">
              <a:buFont typeface="Arial" charset="0"/>
              <a:buChar char="•"/>
            </a:pPr>
            <a:r>
              <a:rPr lang="en-US" sz="4500" i="1" dirty="0" smtClean="0"/>
              <a:t>Paraphrasing</a:t>
            </a:r>
          </a:p>
          <a:p>
            <a:pPr lvl="2">
              <a:buFont typeface="Arial" charset="0"/>
              <a:buChar char="•"/>
            </a:pPr>
            <a:r>
              <a:rPr lang="en-US" sz="4500" i="1" dirty="0"/>
              <a:t>S</a:t>
            </a:r>
            <a:r>
              <a:rPr lang="en-US" sz="4500" i="1" dirty="0" smtClean="0"/>
              <a:t>ummarizing</a:t>
            </a:r>
          </a:p>
          <a:p>
            <a:pPr lvl="2">
              <a:buFont typeface="Arial" charset="0"/>
              <a:buChar char="•"/>
            </a:pPr>
            <a:r>
              <a:rPr lang="en-US" sz="4500" i="1" dirty="0"/>
              <a:t>R</a:t>
            </a:r>
            <a:r>
              <a:rPr lang="en-US" sz="4500" i="1" dirty="0" smtClean="0"/>
              <a:t>estating </a:t>
            </a:r>
            <a:r>
              <a:rPr lang="en-US" sz="4500" i="1" dirty="0"/>
              <a:t>main </a:t>
            </a:r>
            <a:r>
              <a:rPr lang="en-US" sz="4500" i="1" dirty="0" smtClean="0"/>
              <a:t>idea</a:t>
            </a:r>
          </a:p>
          <a:p>
            <a:pPr lvl="2">
              <a:buFont typeface="Arial" charset="0"/>
              <a:buChar char="•"/>
            </a:pPr>
            <a:r>
              <a:rPr lang="en-US" sz="4500" i="1" dirty="0" smtClean="0"/>
              <a:t> </a:t>
            </a:r>
            <a:r>
              <a:rPr lang="en-US" sz="4500" i="1" dirty="0"/>
              <a:t>P</a:t>
            </a:r>
            <a:r>
              <a:rPr lang="en-US" sz="4500" i="1" dirty="0" smtClean="0"/>
              <a:t>redict</a:t>
            </a:r>
          </a:p>
          <a:p>
            <a:pPr lvl="2">
              <a:buFont typeface="Arial" charset="0"/>
              <a:buChar char="•"/>
            </a:pPr>
            <a:r>
              <a:rPr lang="en-US" sz="4500" i="1" dirty="0" smtClean="0"/>
              <a:t> Inferring author’s perspective</a:t>
            </a:r>
          </a:p>
          <a:p>
            <a:pPr lvl="2">
              <a:buFont typeface="Wingdings" charset="2"/>
              <a:buChar char="Ø"/>
            </a:pPr>
            <a:endParaRPr lang="en-US" sz="4500" dirty="0"/>
          </a:p>
          <a:p>
            <a:pPr marL="0" lvl="2" indent="0">
              <a:buNone/>
            </a:pPr>
            <a:endParaRPr lang="en-US" sz="1200" dirty="0" smtClean="0"/>
          </a:p>
          <a:p>
            <a:pPr marL="0" lvl="2" indent="0">
              <a:buNone/>
            </a:pPr>
            <a:endParaRPr lang="en-US" sz="1200" dirty="0"/>
          </a:p>
          <a:p>
            <a:pPr marL="0" lvl="2" indent="0">
              <a:buNone/>
            </a:pPr>
            <a:endParaRPr lang="en-US" sz="1200" dirty="0" smtClean="0"/>
          </a:p>
          <a:p>
            <a:pPr marL="0" lvl="2" indent="0">
              <a:buNone/>
            </a:pPr>
            <a:endParaRPr lang="en-US" sz="1200" dirty="0"/>
          </a:p>
          <a:p>
            <a:pPr marL="0" lvl="2" indent="0">
              <a:buNone/>
            </a:pPr>
            <a:endParaRPr lang="en-US" sz="1200" dirty="0" smtClean="0"/>
          </a:p>
          <a:p>
            <a:pPr marL="0" lvl="2" indent="0">
              <a:buNone/>
            </a:pPr>
            <a:endParaRPr lang="en-US" sz="1200" dirty="0"/>
          </a:p>
          <a:p>
            <a:pPr marL="0" lvl="2" indent="0">
              <a:buNone/>
            </a:pPr>
            <a:endParaRPr lang="en-US" sz="2500" dirty="0" smtClean="0"/>
          </a:p>
          <a:p>
            <a:pPr marL="0" lvl="2" indent="0">
              <a:buNone/>
            </a:pPr>
            <a:endParaRPr lang="en-US" sz="2500" dirty="0" smtClean="0"/>
          </a:p>
          <a:p>
            <a:pPr marL="0" lvl="2" indent="0">
              <a:buNone/>
            </a:pPr>
            <a:endParaRPr lang="en-US" sz="2500" dirty="0" smtClean="0"/>
          </a:p>
          <a:p>
            <a:pPr marL="0" lvl="2" indent="0">
              <a:buNone/>
            </a:pPr>
            <a:endParaRPr lang="en-US" sz="2000" dirty="0" smtClean="0"/>
          </a:p>
          <a:p>
            <a:pPr marL="0" lvl="2" indent="0">
              <a:buNone/>
            </a:pPr>
            <a:r>
              <a:rPr lang="en-US" sz="2000" dirty="0" smtClean="0"/>
              <a:t>(Vacca</a:t>
            </a:r>
            <a:r>
              <a:rPr lang="en-US" sz="2000" dirty="0"/>
              <a:t>, R.T.,  Vacca, J.L., &amp; Mraz, M.</a:t>
            </a:r>
            <a:r>
              <a:rPr lang="en-US" sz="2000" dirty="0" smtClean="0"/>
              <a:t>,, 2014)</a:t>
            </a:r>
            <a:endParaRPr lang="en-US" sz="2000" dirty="0" smtClean="0"/>
          </a:p>
          <a:p>
            <a:pPr marL="0" lvl="2" indent="0">
              <a:buNone/>
            </a:pPr>
            <a:r>
              <a:rPr lang="en-US" sz="2000" dirty="0" smtClean="0"/>
              <a:t>Figure </a:t>
            </a:r>
            <a:r>
              <a:rPr lang="en-US" sz="2000" dirty="0" smtClean="0"/>
              <a:t>1. Mistaking </a:t>
            </a:r>
            <a:r>
              <a:rPr lang="en-US" sz="2000" dirty="0"/>
              <a:t>c</a:t>
            </a:r>
            <a:r>
              <a:rPr lang="en-US" sz="2000" dirty="0" smtClean="0"/>
              <a:t>ause for effect. Adapted Punch Magazine, 1849</a:t>
            </a:r>
            <a:r>
              <a:rPr lang="en-US" sz="2000" dirty="0"/>
              <a:t>,</a:t>
            </a:r>
            <a:r>
              <a:rPr lang="en-US" sz="2000" dirty="0" smtClean="0"/>
              <a:t> </a:t>
            </a:r>
            <a:r>
              <a:rPr lang="en-US" sz="2000" dirty="0"/>
              <a:t>r</a:t>
            </a:r>
            <a:r>
              <a:rPr lang="en-US" sz="2000" dirty="0" smtClean="0"/>
              <a:t>etrieved </a:t>
            </a:r>
            <a:r>
              <a:rPr lang="en-US" sz="2000" dirty="0"/>
              <a:t>from https://commons.wikimedia.org/wiki/File:Mistaking_Cause_for_Effect_-</a:t>
            </a:r>
            <a:r>
              <a:rPr lang="en-US" sz="2000" dirty="0" smtClean="0"/>
              <a:t>_Turning_on_the_Cholera.jpg</a:t>
            </a:r>
            <a:r>
              <a:rPr lang="en-US" sz="2000" dirty="0"/>
              <a:t>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t="2198" b="219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787900" y="4184395"/>
            <a:ext cx="38735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Example: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historical text – focus on language of causality, turning points, point of view</a:t>
            </a:r>
          </a:p>
        </p:txBody>
      </p:sp>
    </p:spTree>
    <p:extLst>
      <p:ext uri="{BB962C8B-B14F-4D97-AF65-F5344CB8AC3E}">
        <p14:creationId xmlns:p14="http://schemas.microsoft.com/office/powerpoint/2010/main" val="427263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0"/>
            <a:ext cx="8591550" cy="1066801"/>
          </a:xfrm>
        </p:spPr>
        <p:txBody>
          <a:bodyPr/>
          <a:lstStyle/>
          <a:p>
            <a:r>
              <a:rPr lang="en-US" dirty="0"/>
              <a:t>Problem #1: Increased Text Complexity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3700780" cy="53817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b="1" dirty="0"/>
              <a:t>Strategy </a:t>
            </a:r>
            <a:r>
              <a:rPr lang="en-US" sz="2600" b="1" dirty="0" smtClean="0"/>
              <a:t>B: Encourage multiple </a:t>
            </a:r>
            <a:r>
              <a:rPr lang="en-US" sz="2600" b="1" dirty="0"/>
              <a:t>readings, varying </a:t>
            </a:r>
            <a:r>
              <a:rPr lang="en-US" sz="2600" b="1" dirty="0" smtClean="0"/>
              <a:t>purpose</a:t>
            </a:r>
          </a:p>
          <a:p>
            <a:pPr marL="0" indent="0">
              <a:buNone/>
            </a:pPr>
            <a:endParaRPr lang="en-US" sz="2600" b="1" dirty="0"/>
          </a:p>
          <a:p>
            <a:pPr lvl="0"/>
            <a:r>
              <a:rPr lang="en-US" sz="2400" b="1" dirty="0"/>
              <a:t>1</a:t>
            </a:r>
            <a:r>
              <a:rPr lang="en-US" sz="2400" b="1" baseline="30000" dirty="0"/>
              <a:t>st</a:t>
            </a:r>
            <a:r>
              <a:rPr lang="en-US" sz="2400" b="1" dirty="0"/>
              <a:t> reading </a:t>
            </a:r>
            <a:r>
              <a:rPr lang="en-US" sz="2400" b="1" dirty="0" smtClean="0"/>
              <a:t>-&gt; </a:t>
            </a:r>
            <a:r>
              <a:rPr lang="en-US" sz="2400" dirty="0" smtClean="0"/>
              <a:t>alongside </a:t>
            </a:r>
            <a:r>
              <a:rPr lang="en-US" sz="2400" dirty="0"/>
              <a:t>audio </a:t>
            </a:r>
            <a:r>
              <a:rPr lang="en-US" sz="2400" dirty="0" smtClean="0"/>
              <a:t>book</a:t>
            </a:r>
            <a:endParaRPr lang="en-US" sz="2400" dirty="0"/>
          </a:p>
          <a:p>
            <a:pPr lvl="0"/>
            <a:r>
              <a:rPr lang="en-US" sz="2400" b="1" dirty="0"/>
              <a:t>2</a:t>
            </a:r>
            <a:r>
              <a:rPr lang="en-US" sz="2400" b="1" baseline="30000" dirty="0"/>
              <a:t>nd</a:t>
            </a:r>
            <a:r>
              <a:rPr lang="en-US" sz="2400" b="1" dirty="0"/>
              <a:t> </a:t>
            </a:r>
            <a:r>
              <a:rPr lang="en-US" sz="2400" b="1" dirty="0" smtClean="0"/>
              <a:t>reading  -&gt; </a:t>
            </a:r>
            <a:r>
              <a:rPr lang="en-US" sz="2400" dirty="0" smtClean="0"/>
              <a:t>annotations, questions </a:t>
            </a:r>
            <a:r>
              <a:rPr lang="en-US" sz="2400" dirty="0"/>
              <a:t>about meaning </a:t>
            </a:r>
          </a:p>
          <a:p>
            <a:pPr lvl="0"/>
            <a:r>
              <a:rPr lang="en-US" sz="2400" b="1" dirty="0"/>
              <a:t>3</a:t>
            </a:r>
            <a:r>
              <a:rPr lang="en-US" sz="2400" b="1" baseline="30000" dirty="0"/>
              <a:t>rd</a:t>
            </a:r>
            <a:r>
              <a:rPr lang="en-US" sz="2400" b="1" dirty="0"/>
              <a:t> </a:t>
            </a:r>
            <a:r>
              <a:rPr lang="en-US" sz="2400" b="1" dirty="0" smtClean="0"/>
              <a:t>reading -&gt; </a:t>
            </a:r>
            <a:r>
              <a:rPr lang="en-US" sz="2400" dirty="0" smtClean="0"/>
              <a:t>dictionary, research</a:t>
            </a:r>
            <a:endParaRPr lang="en-US" sz="24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lvl="2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0" lvl="2" indent="0">
              <a:buNone/>
            </a:pPr>
            <a:endParaRPr lang="en-US" dirty="0"/>
          </a:p>
          <a:p>
            <a:pPr marL="0" lvl="2" indent="0">
              <a:buNone/>
            </a:pPr>
            <a:endParaRPr lang="en-US" dirty="0" smtClean="0"/>
          </a:p>
          <a:p>
            <a:pPr marL="0" lvl="2" indent="0">
              <a:buNone/>
            </a:pPr>
            <a:endParaRPr lang="en-US" dirty="0"/>
          </a:p>
          <a:p>
            <a:pPr marL="0" lvl="2" indent="0">
              <a:buNone/>
            </a:pPr>
            <a:r>
              <a:rPr lang="en-US" sz="1200" dirty="0" smtClean="0"/>
              <a:t>K</a:t>
            </a:r>
            <a:r>
              <a:rPr lang="en-US" sz="1200" dirty="0"/>
              <a:t>. Sorenson &amp; C. Matthews, personal communication, January 27, </a:t>
            </a:r>
            <a:r>
              <a:rPr lang="en-US" sz="1200" dirty="0" smtClean="0"/>
              <a:t>2017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Figure </a:t>
            </a:r>
            <a:r>
              <a:rPr lang="en-US" sz="1200" dirty="0" smtClean="0"/>
              <a:t>1. Woman with unhappy expression studying. Adapted from istockphoto.com, by John Sommer,  2014, retrieved </a:t>
            </a:r>
            <a:r>
              <a:rPr lang="en-US" sz="1200" dirty="0"/>
              <a:t>from http://www.istockphoto.com/photo/woman-with-unhappy-expression-studying-gm465484817-</a:t>
            </a:r>
            <a:r>
              <a:rPr lang="en-US" sz="1200" dirty="0" smtClean="0"/>
              <a:t>33534162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342" y="1298448"/>
            <a:ext cx="4569758" cy="299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04342" y="4527295"/>
            <a:ext cx="4569758" cy="15081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1">
              <a:buFont typeface="Wingdings" charset="2"/>
              <a:buChar char="Ø"/>
            </a:pPr>
            <a:r>
              <a:rPr lang="en-US" sz="2300" dirty="0" smtClean="0"/>
              <a:t>Less </a:t>
            </a:r>
            <a:r>
              <a:rPr lang="en-US" sz="2300" dirty="0"/>
              <a:t>time </a:t>
            </a:r>
            <a:r>
              <a:rPr lang="en-US" sz="2300" dirty="0" smtClean="0"/>
              <a:t>looking up  </a:t>
            </a:r>
            <a:r>
              <a:rPr lang="en-US" sz="2300" dirty="0"/>
              <a:t>vocabulary and minutiae</a:t>
            </a:r>
          </a:p>
          <a:p>
            <a:pPr lvl="1">
              <a:buFont typeface="Wingdings" charset="2"/>
              <a:buChar char="Ø"/>
            </a:pPr>
            <a:r>
              <a:rPr lang="en-US" sz="2300" dirty="0"/>
              <a:t>Better holistic comprehension</a:t>
            </a:r>
          </a:p>
        </p:txBody>
      </p:sp>
    </p:spTree>
    <p:extLst>
      <p:ext uri="{BB962C8B-B14F-4D97-AF65-F5344CB8AC3E}">
        <p14:creationId xmlns:p14="http://schemas.microsoft.com/office/powerpoint/2010/main" val="2812603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#1: Increased Text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b="1" dirty="0" smtClean="0"/>
              <a:t>Strategy C: Introduce </a:t>
            </a:r>
            <a:r>
              <a:rPr lang="en-US" b="1" dirty="0"/>
              <a:t>audio </a:t>
            </a:r>
            <a:r>
              <a:rPr lang="en-US" b="1" dirty="0" smtClean="0"/>
              <a:t>version of text</a:t>
            </a:r>
          </a:p>
          <a:p>
            <a:pPr lvl="2"/>
            <a:r>
              <a:rPr lang="en-US" dirty="0" smtClean="0"/>
              <a:t>Textbooks, lectures, research</a:t>
            </a:r>
          </a:p>
          <a:p>
            <a:pPr lvl="2"/>
            <a:r>
              <a:rPr lang="en-US" dirty="0" smtClean="0"/>
              <a:t>Listening while reading reinforces association: sounds &amp; written word</a:t>
            </a:r>
          </a:p>
          <a:p>
            <a:pPr lvl="2"/>
            <a:r>
              <a:rPr lang="en-US" dirty="0" smtClean="0"/>
              <a:t>A</a:t>
            </a:r>
            <a:r>
              <a:rPr lang="en-US" sz="1800" dirty="0" smtClean="0"/>
              <a:t>pprehend </a:t>
            </a:r>
            <a:r>
              <a:rPr lang="en-US" sz="1800" dirty="0"/>
              <a:t>content using more </a:t>
            </a:r>
            <a:r>
              <a:rPr lang="en-US" sz="1800" dirty="0" smtClean="0"/>
              <a:t>than </a:t>
            </a:r>
            <a:r>
              <a:rPr lang="en-US" sz="1800" dirty="0"/>
              <a:t>one language skill (reading only</a:t>
            </a:r>
            <a:r>
              <a:rPr lang="en-US" sz="1800" dirty="0" smtClean="0"/>
              <a:t>)</a:t>
            </a:r>
            <a:endParaRPr lang="en-US" dirty="0"/>
          </a:p>
          <a:p>
            <a:pPr marL="342202" lvl="2" indent="0">
              <a:buNone/>
            </a:pPr>
            <a:r>
              <a:rPr lang="en-US" sz="1200" dirty="0" smtClean="0"/>
              <a:t>K</a:t>
            </a:r>
            <a:r>
              <a:rPr lang="en-US" sz="1200" dirty="0"/>
              <a:t>. Sorenson &amp; C. Matthews, personal communication, January 27, </a:t>
            </a:r>
            <a:r>
              <a:rPr lang="en-US" sz="1200" dirty="0" smtClean="0"/>
              <a:t>2017 </a:t>
            </a:r>
            <a:endParaRPr lang="en-US" sz="1200" dirty="0" smtClean="0"/>
          </a:p>
          <a:p>
            <a:pPr marL="360299" lvl="5" indent="0">
              <a:buNone/>
            </a:pPr>
            <a:endParaRPr lang="en-US" sz="1200" dirty="0"/>
          </a:p>
          <a:p>
            <a:pPr marL="360299" lvl="5" indent="0">
              <a:buNone/>
            </a:pPr>
            <a:r>
              <a:rPr lang="en-US" sz="2000" b="1" dirty="0" smtClean="0"/>
              <a:t>RESOURCES</a:t>
            </a:r>
          </a:p>
          <a:p>
            <a:pPr marL="703199" lvl="5" indent="-342900"/>
            <a:r>
              <a:rPr lang="en-US" sz="2000" dirty="0"/>
              <a:t>N</a:t>
            </a:r>
            <a:r>
              <a:rPr lang="en-US" sz="2000" dirty="0" smtClean="0"/>
              <a:t>aturalreaders.com</a:t>
            </a:r>
          </a:p>
          <a:p>
            <a:pPr marL="703199" lvl="5" indent="-342900"/>
            <a:r>
              <a:rPr lang="en-US" sz="2000" dirty="0" smtClean="0"/>
              <a:t>NSCC Campus bookstore – </a:t>
            </a:r>
          </a:p>
          <a:p>
            <a:pPr marL="360299" lvl="5" indent="0">
              <a:buNone/>
            </a:pPr>
            <a:r>
              <a:rPr lang="en-US" sz="2000" dirty="0"/>
              <a:t>	E</a:t>
            </a:r>
            <a:r>
              <a:rPr lang="en-US" sz="2000" dirty="0" smtClean="0"/>
              <a:t>lectronic text + screen reader app</a:t>
            </a:r>
          </a:p>
          <a:p>
            <a:pPr marL="703199" lvl="5" indent="-342900"/>
            <a:r>
              <a:rPr lang="en-US" sz="2000" dirty="0" smtClean="0"/>
              <a:t>Amazon’s Whispersync = Audio + Kindle</a:t>
            </a:r>
          </a:p>
          <a:p>
            <a:pPr marL="703199" lvl="5" indent="-342900"/>
            <a:r>
              <a:rPr lang="en-US" sz="2000" dirty="0" smtClean="0"/>
              <a:t>NSCC Library – Academic OneFile  </a:t>
            </a:r>
          </a:p>
          <a:p>
            <a:pPr marL="169164" lvl="4" indent="0">
              <a:buNone/>
            </a:pPr>
            <a:endParaRPr lang="en-US" sz="1200" dirty="0" smtClean="0"/>
          </a:p>
          <a:p>
            <a:pPr marL="169164" lvl="4" indent="0">
              <a:buNone/>
            </a:pPr>
            <a:r>
              <a:rPr lang="en-US" sz="1000" dirty="0" smtClean="0"/>
              <a:t>Figure </a:t>
            </a:r>
            <a:r>
              <a:rPr lang="en-US" sz="1000" dirty="0" smtClean="0"/>
              <a:t>1. Listening + Reading = Ingles TOP!  </a:t>
            </a:r>
            <a:r>
              <a:rPr lang="en-US" sz="1000" dirty="0"/>
              <a:t>Adapted from </a:t>
            </a:r>
            <a:r>
              <a:rPr lang="en-US" sz="1000" dirty="0" smtClean="0"/>
              <a:t>discussion board post</a:t>
            </a:r>
          </a:p>
          <a:p>
            <a:pPr marL="169164" lvl="4" indent="0">
              <a:buNone/>
            </a:pPr>
            <a:r>
              <a:rPr lang="en-US" sz="1000" dirty="0" smtClean="0"/>
              <a:t> by Tamar Judson, 2014, retrieved from </a:t>
            </a:r>
          </a:p>
          <a:p>
            <a:pPr marL="169164" lvl="4" indent="0">
              <a:buNone/>
            </a:pPr>
            <a:r>
              <a:rPr lang="en-US" sz="1000" dirty="0" smtClean="0"/>
              <a:t>https</a:t>
            </a:r>
            <a:r>
              <a:rPr lang="en-US" sz="1000" dirty="0"/>
              <a:t>://www.duolingo.com/comment/</a:t>
            </a:r>
            <a:r>
              <a:rPr lang="en-US" sz="1000" dirty="0" smtClean="0"/>
              <a:t>2594588</a:t>
            </a:r>
            <a:r>
              <a:rPr lang="en-US" sz="1000" dirty="0" smtClean="0"/>
              <a:t>.</a:t>
            </a:r>
            <a:endParaRPr lang="en-US" sz="1000" dirty="0" smtClean="0"/>
          </a:p>
          <a:p>
            <a:pPr marL="360299" lvl="5" indent="0">
              <a:buNone/>
            </a:pPr>
            <a:endParaRPr lang="en-US" sz="1200" dirty="0"/>
          </a:p>
          <a:p>
            <a:pPr marL="342900" indent="-342900"/>
            <a:endParaRPr lang="en-US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0" y="3429000"/>
            <a:ext cx="25273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7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#1: Increased Text Complexity</a:t>
            </a:r>
          </a:p>
        </p:txBody>
      </p:sp>
      <p:pic>
        <p:nvPicPr>
          <p:cNvPr id="7" name="Content Placeholder 6">
            <a:hlinkClick r:id="rId2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l="10062" r="100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380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#1: Increased Text Complexity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4440" b="44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651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90923" y="2476500"/>
            <a:ext cx="5120640" cy="2368923"/>
          </a:xfrm>
        </p:spPr>
        <p:txBody>
          <a:bodyPr>
            <a:no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cademic language structures are different than English acquired initially </a:t>
            </a:r>
          </a:p>
          <a:p>
            <a:r>
              <a:rPr lang="en-US" sz="2800" dirty="0" smtClean="0"/>
              <a:t>(Sentence level)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3323" y="355600"/>
            <a:ext cx="5120640" cy="1041908"/>
          </a:xfrm>
        </p:spPr>
        <p:txBody>
          <a:bodyPr/>
          <a:lstStyle/>
          <a:p>
            <a:r>
              <a:rPr lang="en-US" dirty="0" smtClean="0"/>
              <a:t>Problem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99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Activity #2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864835" y="545592"/>
            <a:ext cx="5063266" cy="5702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See highlighted sentence in paragraph 3. Notice the grammar.</a:t>
            </a:r>
          </a:p>
          <a:p>
            <a:pPr marL="454914" indent="-457200">
              <a:buFont typeface="+mj-lt"/>
              <a:buAutoNum type="arabicPeriod"/>
            </a:pPr>
            <a:endParaRPr lang="en-US" sz="3200" dirty="0" smtClean="0"/>
          </a:p>
          <a:p>
            <a:pPr marL="454914" indent="-457200">
              <a:buFont typeface="+mj-lt"/>
              <a:buAutoNum type="arabicPeriod"/>
            </a:pPr>
            <a:endParaRPr lang="en-US" sz="32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3600" dirty="0" smtClean="0"/>
              <a:t>Academic </a:t>
            </a:r>
            <a:r>
              <a:rPr lang="en-US" sz="3600" dirty="0"/>
              <a:t>v. everyday language structures (sentence-level)</a:t>
            </a:r>
          </a:p>
        </p:txBody>
      </p:sp>
    </p:spTree>
    <p:extLst>
      <p:ext uri="{BB962C8B-B14F-4D97-AF65-F5344CB8AC3E}">
        <p14:creationId xmlns:p14="http://schemas.microsoft.com/office/powerpoint/2010/main" val="1593916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Activity #2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775935" y="1981200"/>
            <a:ext cx="4288565" cy="2895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1"/>
            <a:r>
              <a:rPr lang="en-US" sz="2400" baseline="30000" dirty="0" smtClean="0"/>
              <a:t>Complex adjective clause </a:t>
            </a:r>
          </a:p>
          <a:p>
            <a:pPr lvl="1"/>
            <a:r>
              <a:rPr lang="en-US" sz="2400" baseline="30000" dirty="0" smtClean="0"/>
              <a:t>Difficulty locating main verb in sentence</a:t>
            </a:r>
          </a:p>
          <a:p>
            <a:pPr lvl="1"/>
            <a:r>
              <a:rPr lang="en-US" sz="2400" baseline="30000" dirty="0" smtClean="0"/>
              <a:t>"it was + nominal (contention)</a:t>
            </a:r>
          </a:p>
          <a:p>
            <a:pPr lvl="1"/>
            <a:r>
              <a:rPr lang="en-US" sz="2400" baseline="30000" dirty="0" smtClean="0"/>
              <a:t>Passive voice inside adjective clause, but main verb is active</a:t>
            </a:r>
          </a:p>
          <a:p>
            <a:pPr lvl="1"/>
            <a:r>
              <a:rPr lang="en-US" sz="2400" baseline="30000" dirty="0" smtClean="0"/>
              <a:t>Language of causal reasoning, connecting ideas</a:t>
            </a:r>
            <a:r>
              <a:rPr lang="en-US" sz="2400" dirty="0" smtClean="0"/>
              <a:t> </a:t>
            </a:r>
            <a:r>
              <a:rPr lang="en-US" sz="2400" baseline="30000" dirty="0" smtClean="0"/>
              <a:t> (therefore)</a:t>
            </a:r>
          </a:p>
          <a:p>
            <a:pPr marL="0" indent="0">
              <a:buNone/>
            </a:pPr>
            <a:endParaRPr lang="en-US" dirty="0" smtClean="0"/>
          </a:p>
          <a:p>
            <a:pPr marL="454914" indent="-45720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2113789"/>
            <a:ext cx="2834640" cy="4709160"/>
          </a:xfr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800" dirty="0"/>
              <a:t>Academic v. everyday language structures (sentence-level)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78668" y="5130800"/>
            <a:ext cx="5257800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  <a:r>
              <a:rPr lang="en-US" b="1" dirty="0" smtClean="0"/>
              <a:t>loser to sentence structures studied previously</a:t>
            </a:r>
          </a:p>
          <a:p>
            <a:endParaRPr lang="en-US" b="1" dirty="0"/>
          </a:p>
          <a:p>
            <a:r>
              <a:rPr lang="en-US" i="1" dirty="0"/>
              <a:t>The research argued that the context of social and cultural community shapes what adults learn about literacy.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5935" y="694372"/>
            <a:ext cx="4719855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“Therefore, it was the contention that what adults learn about literacy is shaped by the context of their social and cultural community” </a:t>
            </a:r>
            <a:r>
              <a:rPr lang="en-US" dirty="0" smtClean="0"/>
              <a:t>(Lynch</a:t>
            </a:r>
            <a:r>
              <a:rPr lang="en-US" dirty="0"/>
              <a:t>, J., </a:t>
            </a:r>
            <a:r>
              <a:rPr lang="en-US" dirty="0" smtClean="0"/>
              <a:t>2009).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73245" y="100568"/>
            <a:ext cx="1489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Paragraph #3</a:t>
            </a:r>
          </a:p>
        </p:txBody>
      </p:sp>
    </p:spTree>
    <p:extLst>
      <p:ext uri="{BB962C8B-B14F-4D97-AF65-F5344CB8AC3E}">
        <p14:creationId xmlns:p14="http://schemas.microsoft.com/office/powerpoint/2010/main" val="1774837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#2: Academic Language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</a:rPr>
              <a:t>Strategy A: Scaffold, Recast, 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</a:rPr>
              <a:t>Model - Instructions</a:t>
            </a:r>
            <a:endParaRPr lang="en-US" sz="35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Comprehensible input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” - Without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understandable task instructions or presentation of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content,  many language learners may not acquire the process or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content. </a:t>
            </a:r>
            <a:r>
              <a:rPr lang="en-US" sz="1300" dirty="0" smtClean="0">
                <a:solidFill>
                  <a:schemeClr val="accent2">
                    <a:lumMod val="50000"/>
                  </a:schemeClr>
                </a:solidFill>
              </a:rPr>
              <a:t>(Kareva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, V. &amp; Echevarria, J</a:t>
            </a:r>
            <a:r>
              <a:rPr lang="en-US" sz="1300" dirty="0" smtClean="0">
                <a:solidFill>
                  <a:schemeClr val="accent2">
                    <a:lumMod val="50000"/>
                  </a:schemeClr>
                </a:solidFill>
              </a:rPr>
              <a:t>., 2013)</a:t>
            </a:r>
            <a:endParaRPr lang="en-US" sz="13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Don’t assume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that regular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classroom routines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and learning strategies are familiar to ELLs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300" dirty="0" smtClean="0">
                <a:solidFill>
                  <a:schemeClr val="accent2">
                    <a:lumMod val="50000"/>
                  </a:schemeClr>
                </a:solidFill>
              </a:rPr>
              <a:t>(Kareva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</a:rPr>
              <a:t>, V. &amp; Echevarria, J</a:t>
            </a:r>
            <a:r>
              <a:rPr lang="en-US" sz="1300" dirty="0" smtClean="0">
                <a:solidFill>
                  <a:schemeClr val="accent2">
                    <a:lumMod val="50000"/>
                  </a:schemeClr>
                </a:solidFill>
              </a:rPr>
              <a:t>., 2013)</a:t>
            </a:r>
            <a:endParaRPr lang="en-US" sz="13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56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/>
            <a:r>
              <a:rPr lang="en-US" sz="4000" b="1" dirty="0" smtClean="0"/>
              <a:t>Purpose: </a:t>
            </a:r>
            <a:r>
              <a:rPr lang="en-US" sz="4000" dirty="0" smtClean="0"/>
              <a:t>Strategies for assisting English language learners (ELLs) with academic literacy, reading skills</a:t>
            </a:r>
          </a:p>
          <a:p>
            <a:pPr marL="342900" indent="-342900"/>
            <a:endParaRPr lang="en-US" sz="4000" b="1" dirty="0" smtClean="0"/>
          </a:p>
          <a:p>
            <a:pPr marL="342900" indent="-342900"/>
            <a:r>
              <a:rPr lang="en-US" sz="4000" b="1" dirty="0" smtClean="0"/>
              <a:t>Introductions:</a:t>
            </a:r>
            <a:r>
              <a:rPr lang="en-US" sz="4000" dirty="0" smtClean="0"/>
              <a:t>  your name &amp; department/ discipline</a:t>
            </a:r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949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#2: Academic Language Structure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61170215"/>
              </p:ext>
            </p:extLst>
          </p:nvPr>
        </p:nvGraphicFramePr>
        <p:xfrm>
          <a:off x="274320" y="1298448"/>
          <a:ext cx="859536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060" y="6359318"/>
            <a:ext cx="2876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 smtClean="0"/>
              <a:t>Number </a:t>
            </a:r>
            <a:r>
              <a:rPr lang="en-US" sz="1000" dirty="0" smtClean="0"/>
              <a:t>figures and logo </a:t>
            </a:r>
            <a:r>
              <a:rPr lang="en-US" sz="1000" dirty="0"/>
              <a:t>adapted from </a:t>
            </a:r>
            <a:r>
              <a:rPr lang="en-US" sz="1000" dirty="0" smtClean="0"/>
              <a:t>tes.com. Copyright 2017 by TES</a:t>
            </a:r>
            <a:r>
              <a:rPr lang="en-US" sz="1000" dirty="0" smtClean="0"/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90827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Instruction Delivery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0" lvl="3" indent="0">
              <a:buNone/>
            </a:pPr>
            <a:r>
              <a:rPr lang="en-US" sz="2400" dirty="0"/>
              <a:t>Teacher gives oral review of content </a:t>
            </a:r>
            <a:r>
              <a:rPr lang="en-US" sz="2400" dirty="0" smtClean="0"/>
              <a:t>discussed previously. </a:t>
            </a:r>
            <a:endParaRPr lang="en-US" sz="2400" dirty="0"/>
          </a:p>
          <a:p>
            <a:pPr marL="0" lvl="3" indent="0">
              <a:buNone/>
            </a:pPr>
            <a:endParaRPr lang="en-US" sz="2400" dirty="0" smtClean="0"/>
          </a:p>
          <a:p>
            <a:pPr marL="0" lvl="3" indent="0">
              <a:buNone/>
            </a:pPr>
            <a:r>
              <a:rPr lang="en-US" sz="2400" dirty="0" smtClean="0"/>
              <a:t>Teacher </a:t>
            </a:r>
            <a:r>
              <a:rPr lang="en-US" sz="2400" dirty="0"/>
              <a:t>asks (verbally) series of questions about previous content.</a:t>
            </a:r>
          </a:p>
          <a:p>
            <a:pPr marL="0" lvl="3" indent="0">
              <a:buNone/>
            </a:pPr>
            <a:endParaRPr lang="en-US" sz="2400" dirty="0" smtClean="0"/>
          </a:p>
          <a:p>
            <a:pPr marL="0" lvl="3" indent="0">
              <a:buNone/>
            </a:pPr>
            <a:r>
              <a:rPr lang="en-US" sz="2400" dirty="0" smtClean="0"/>
              <a:t>Several </a:t>
            </a:r>
            <a:r>
              <a:rPr lang="en-US" sz="2400" dirty="0"/>
              <a:t>students participate.</a:t>
            </a:r>
          </a:p>
          <a:p>
            <a:pPr marL="0" lvl="3" indent="0">
              <a:buNone/>
            </a:pPr>
            <a:endParaRPr lang="en-US" sz="2400" dirty="0" smtClean="0"/>
          </a:p>
          <a:p>
            <a:pPr marL="0" lvl="3" indent="0">
              <a:buNone/>
            </a:pPr>
            <a:r>
              <a:rPr lang="en-US" sz="2400" dirty="0" smtClean="0"/>
              <a:t>Teacher reviews key </a:t>
            </a:r>
            <a:r>
              <a:rPr lang="en-US" sz="2400" dirty="0"/>
              <a:t>points.</a:t>
            </a:r>
          </a:p>
          <a:p>
            <a:pPr marL="0" lvl="3" indent="0">
              <a:buNone/>
            </a:pPr>
            <a:endParaRPr lang="en-US" sz="2400" dirty="0" smtClean="0"/>
          </a:p>
          <a:p>
            <a:pPr marL="0" lvl="3" indent="0">
              <a:buNone/>
            </a:pPr>
            <a:r>
              <a:rPr lang="en-US" sz="2400" dirty="0" smtClean="0"/>
              <a:t>Teacher </a:t>
            </a:r>
            <a:r>
              <a:rPr lang="en-US" sz="2400" dirty="0"/>
              <a:t>hands out graphic organizer for students to complete, using ideas </a:t>
            </a:r>
            <a:r>
              <a:rPr lang="en-US" sz="2400" dirty="0" smtClean="0"/>
              <a:t>discussed.</a:t>
            </a:r>
            <a:endParaRPr lang="en-US" sz="2400" dirty="0"/>
          </a:p>
          <a:p>
            <a:pPr marL="0" lvl="3" indent="0">
              <a:buNone/>
            </a:pPr>
            <a:endParaRPr lang="en-US" sz="1200" b="1" dirty="0"/>
          </a:p>
          <a:p>
            <a:pPr marL="0" lvl="3" indent="0">
              <a:buNone/>
            </a:pPr>
            <a:r>
              <a:rPr lang="en-US" sz="1200" dirty="0" smtClean="0"/>
              <a:t>(Echevarria</a:t>
            </a:r>
            <a:r>
              <a:rPr lang="en-US" sz="1200" dirty="0"/>
              <a:t>, J., Vogt, M., &amp; Short, D.J</a:t>
            </a:r>
            <a:r>
              <a:rPr lang="en-US" sz="1200" dirty="0" smtClean="0"/>
              <a:t>., </a:t>
            </a:r>
            <a:r>
              <a:rPr lang="en-US" sz="1200" dirty="0"/>
              <a:t>2013</a:t>
            </a:r>
            <a:r>
              <a:rPr lang="en-US" sz="1200" dirty="0" smtClean="0"/>
              <a:t>)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4400" dirty="0" smtClean="0"/>
              <a:t>What could go wrong?</a:t>
            </a:r>
            <a:endParaRPr lang="en-US" sz="4400" dirty="0"/>
          </a:p>
        </p:txBody>
      </p:sp>
      <p:sp>
        <p:nvSpPr>
          <p:cNvPr id="5" name="Down Arrow 4"/>
          <p:cNvSpPr/>
          <p:nvPr/>
        </p:nvSpPr>
        <p:spPr>
          <a:xfrm>
            <a:off x="5753100" y="1336549"/>
            <a:ext cx="203200" cy="3810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5753100" y="2387600"/>
            <a:ext cx="203200" cy="3810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5753100" y="3283203"/>
            <a:ext cx="203200" cy="3810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5753100" y="4064002"/>
            <a:ext cx="203200" cy="3810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908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Instruction Delivery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454914" indent="-457200">
              <a:buFont typeface="+mj-lt"/>
              <a:buAutoNum type="arabicPeriod"/>
            </a:pPr>
            <a:r>
              <a:rPr lang="en-US" dirty="0" smtClean="0"/>
              <a:t>Teacher </a:t>
            </a:r>
            <a:r>
              <a:rPr lang="en-US" dirty="0"/>
              <a:t>writes on board:</a:t>
            </a:r>
          </a:p>
          <a:p>
            <a:pPr marL="513652" lvl="1" indent="-342900">
              <a:buFont typeface="+mj-lt"/>
              <a:buAutoNum type="alphaLcParenR"/>
            </a:pPr>
            <a:r>
              <a:rPr lang="en-US" dirty="0"/>
              <a:t>Review notes </a:t>
            </a:r>
            <a:r>
              <a:rPr lang="en-US" dirty="0" smtClean="0"/>
              <a:t>from ___ .</a:t>
            </a:r>
            <a:endParaRPr lang="en-US" dirty="0"/>
          </a:p>
          <a:p>
            <a:pPr marL="513652" lvl="1" indent="-342900">
              <a:buFont typeface="+mj-lt"/>
              <a:buAutoNum type="alphaLcParenR"/>
            </a:pPr>
            <a:r>
              <a:rPr lang="en-US" dirty="0"/>
              <a:t>Use notes to answer 5 questions </a:t>
            </a:r>
            <a:r>
              <a:rPr lang="en-US" dirty="0" smtClean="0"/>
              <a:t>(</a:t>
            </a:r>
            <a:r>
              <a:rPr lang="en-US" i="1" dirty="0" smtClean="0"/>
              <a:t>also written </a:t>
            </a:r>
            <a:r>
              <a:rPr lang="en-US" i="1" dirty="0"/>
              <a:t>on board</a:t>
            </a:r>
            <a:r>
              <a:rPr lang="en-US" dirty="0"/>
              <a:t>)</a:t>
            </a:r>
          </a:p>
          <a:p>
            <a:pPr marL="454914" indent="-457200">
              <a:buFont typeface="+mj-lt"/>
              <a:buAutoNum type="arabicPeriod"/>
            </a:pPr>
            <a:endParaRPr lang="en-US" dirty="0" smtClean="0"/>
          </a:p>
          <a:p>
            <a:pPr marL="454914" indent="-457200">
              <a:buFont typeface="+mj-lt"/>
              <a:buAutoNum type="arabicPeriod"/>
            </a:pPr>
            <a:r>
              <a:rPr lang="en-US" dirty="0" smtClean="0"/>
              <a:t>Students </a:t>
            </a:r>
            <a:r>
              <a:rPr lang="en-US" dirty="0"/>
              <a:t>write answers, working in pairs: fluent + lesser English proficiency</a:t>
            </a:r>
          </a:p>
          <a:p>
            <a:pPr marL="454914" indent="-457200">
              <a:buFont typeface="+mj-lt"/>
              <a:buAutoNum type="arabicPeriod"/>
            </a:pPr>
            <a:endParaRPr lang="en-US" dirty="0" smtClean="0"/>
          </a:p>
          <a:p>
            <a:pPr marL="454914" indent="-457200">
              <a:buFont typeface="+mj-lt"/>
              <a:buAutoNum type="arabicPeriod"/>
            </a:pPr>
            <a:r>
              <a:rPr lang="en-US" dirty="0" smtClean="0"/>
              <a:t>Teacher </a:t>
            </a:r>
            <a:r>
              <a:rPr lang="en-US" dirty="0"/>
              <a:t>checks for </a:t>
            </a:r>
            <a:r>
              <a:rPr lang="en-US" dirty="0" smtClean="0"/>
              <a:t>accuracy; feedback</a:t>
            </a:r>
            <a:endParaRPr lang="en-US" dirty="0"/>
          </a:p>
          <a:p>
            <a:pPr marL="454914" indent="-457200">
              <a:buFont typeface="+mj-lt"/>
              <a:buAutoNum type="arabicPeriod"/>
            </a:pPr>
            <a:endParaRPr lang="en-US" dirty="0" smtClean="0"/>
          </a:p>
          <a:p>
            <a:pPr marL="454914" indent="-457200">
              <a:buFont typeface="+mj-lt"/>
              <a:buAutoNum type="arabicPeriod"/>
            </a:pPr>
            <a:r>
              <a:rPr lang="en-US" dirty="0" smtClean="0"/>
              <a:t>Teacher </a:t>
            </a:r>
            <a:r>
              <a:rPr lang="en-US" dirty="0"/>
              <a:t>introduces graphic organizer, models first </a:t>
            </a:r>
            <a:r>
              <a:rPr lang="en-US" dirty="0" smtClean="0"/>
              <a:t>entry, explains purpose</a:t>
            </a:r>
            <a:endParaRPr lang="en-US" dirty="0"/>
          </a:p>
          <a:p>
            <a:pPr marL="454914" indent="-457200">
              <a:buFont typeface="+mj-lt"/>
              <a:buAutoNum type="arabicPeriod"/>
            </a:pPr>
            <a:endParaRPr lang="en-US" dirty="0" smtClean="0"/>
          </a:p>
          <a:p>
            <a:pPr marL="454914" indent="-457200">
              <a:buFont typeface="+mj-lt"/>
              <a:buAutoNum type="arabicPeriod"/>
            </a:pPr>
            <a:r>
              <a:rPr lang="en-US" dirty="0" smtClean="0"/>
              <a:t>Graphic </a:t>
            </a:r>
            <a:r>
              <a:rPr lang="en-US" dirty="0"/>
              <a:t>organizers: students incorporate info from 5 questions </a:t>
            </a:r>
          </a:p>
          <a:p>
            <a:pPr marL="454914" indent="-457200">
              <a:buFont typeface="+mj-lt"/>
              <a:buAutoNum type="arabicPeriod"/>
            </a:pPr>
            <a:endParaRPr lang="en-US" dirty="0" smtClean="0"/>
          </a:p>
          <a:p>
            <a:pPr marL="454914" indent="-457200">
              <a:buFont typeface="+mj-lt"/>
              <a:buAutoNum type="arabicPeriod"/>
            </a:pPr>
            <a:r>
              <a:rPr lang="en-US" dirty="0" smtClean="0"/>
              <a:t>Teacher </a:t>
            </a:r>
            <a:r>
              <a:rPr lang="en-US" dirty="0"/>
              <a:t>concept-checks understanding</a:t>
            </a:r>
          </a:p>
          <a:p>
            <a:pPr marL="0" lvl="3" indent="0">
              <a:buNone/>
            </a:pPr>
            <a:endParaRPr lang="en-US" sz="1200" dirty="0" smtClean="0"/>
          </a:p>
          <a:p>
            <a:pPr marL="0" lvl="3" indent="0">
              <a:buNone/>
            </a:pPr>
            <a:r>
              <a:rPr lang="en-US" sz="1200" dirty="0" smtClean="0"/>
              <a:t>(Echevarria</a:t>
            </a:r>
            <a:r>
              <a:rPr lang="en-US" sz="1200" dirty="0"/>
              <a:t>, J., Vogt, M., &amp; Short, D.J., </a:t>
            </a:r>
            <a:r>
              <a:rPr lang="en-US" sz="1200" dirty="0" smtClean="0"/>
              <a:t>2013)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4400" b="1" dirty="0" smtClean="0"/>
              <a:t>Revised Lesson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37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#2: Academic Language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lvl="2" indent="0">
              <a:buNone/>
            </a:pPr>
            <a:r>
              <a:rPr lang="en-US" sz="2400" b="1" dirty="0">
                <a:solidFill>
                  <a:srgbClr val="4B2616"/>
                </a:solidFill>
              </a:rPr>
              <a:t>Strategy B: Encourage reading &amp; specializing  “in chunks”</a:t>
            </a:r>
          </a:p>
          <a:p>
            <a:pPr marL="0" lvl="2" indent="0">
              <a:buNone/>
            </a:pPr>
            <a:endParaRPr lang="en-US" sz="2100" b="1" dirty="0">
              <a:solidFill>
                <a:srgbClr val="4B2616"/>
              </a:solidFill>
            </a:endParaRPr>
          </a:p>
          <a:p>
            <a:pPr marL="344487" lvl="3"/>
            <a:r>
              <a:rPr lang="en-US" sz="2100" dirty="0">
                <a:solidFill>
                  <a:srgbClr val="4B2616"/>
                </a:solidFill>
              </a:rPr>
              <a:t>Jigsaw </a:t>
            </a:r>
            <a:r>
              <a:rPr lang="en-US" sz="2100" dirty="0" smtClean="0">
                <a:solidFill>
                  <a:srgbClr val="4B2616"/>
                </a:solidFill>
              </a:rPr>
              <a:t>classroom </a:t>
            </a:r>
          </a:p>
          <a:p>
            <a:pPr marL="170751" lvl="3" indent="0">
              <a:buNone/>
            </a:pPr>
            <a:r>
              <a:rPr lang="en-US" sz="1500" dirty="0" smtClean="0">
                <a:solidFill>
                  <a:srgbClr val="4B2616"/>
                </a:solidFill>
              </a:rPr>
              <a:t>(Aronson, E., 2017)</a:t>
            </a:r>
            <a:endParaRPr lang="en-US" sz="1500" dirty="0">
              <a:solidFill>
                <a:srgbClr val="4B2616"/>
              </a:solidFill>
            </a:endParaRPr>
          </a:p>
          <a:p>
            <a:pPr marL="344487" lvl="3"/>
            <a:r>
              <a:rPr lang="en-US" sz="2100" dirty="0">
                <a:solidFill>
                  <a:srgbClr val="4B2616"/>
                </a:solidFill>
              </a:rPr>
              <a:t>Study groups</a:t>
            </a:r>
          </a:p>
          <a:p>
            <a:pPr marL="344487" lvl="3"/>
            <a:r>
              <a:rPr lang="en-US" sz="2100" dirty="0">
                <a:solidFill>
                  <a:srgbClr val="4B2616"/>
                </a:solidFill>
              </a:rPr>
              <a:t>Group member roles, </a:t>
            </a:r>
            <a:r>
              <a:rPr lang="en-US" sz="2100" dirty="0" smtClean="0">
                <a:solidFill>
                  <a:srgbClr val="4B2616"/>
                </a:solidFill>
              </a:rPr>
              <a:t>leaders</a:t>
            </a:r>
            <a:endParaRPr lang="en-US" sz="2100" dirty="0">
              <a:solidFill>
                <a:srgbClr val="4B2616"/>
              </a:solidFill>
            </a:endParaRPr>
          </a:p>
          <a:p>
            <a:pPr marL="344487" lvl="3"/>
            <a:r>
              <a:rPr lang="en-US" sz="2100" dirty="0" smtClean="0">
                <a:solidFill>
                  <a:srgbClr val="4B2616"/>
                </a:solidFill>
              </a:rPr>
              <a:t>Give opportunities to express </a:t>
            </a:r>
            <a:r>
              <a:rPr lang="en-US" sz="2100" dirty="0">
                <a:solidFill>
                  <a:srgbClr val="4B2616"/>
                </a:solidFill>
              </a:rPr>
              <a:t>meaning in students’ own words </a:t>
            </a:r>
          </a:p>
          <a:p>
            <a:pPr marL="170751" lvl="3" indent="0">
              <a:buNone/>
            </a:pPr>
            <a:r>
              <a:rPr lang="en-US" sz="1400" dirty="0">
                <a:solidFill>
                  <a:srgbClr val="4B2616"/>
                </a:solidFill>
              </a:rPr>
              <a:t>(L. Longwood, personal communication, October 5, 2016)</a:t>
            </a:r>
          </a:p>
          <a:p>
            <a:pPr marL="344487" lvl="3"/>
            <a:r>
              <a:rPr lang="en-US" sz="2100" dirty="0">
                <a:solidFill>
                  <a:srgbClr val="4B2616"/>
                </a:solidFill>
              </a:rPr>
              <a:t>Specific task with defined roles </a:t>
            </a:r>
            <a:r>
              <a:rPr lang="en-US" sz="2100" dirty="0">
                <a:solidFill>
                  <a:srgbClr val="4B2616"/>
                </a:solidFill>
                <a:sym typeface="Wingdings"/>
              </a:rPr>
              <a:t></a:t>
            </a:r>
            <a:r>
              <a:rPr lang="en-US" sz="2100" dirty="0">
                <a:solidFill>
                  <a:srgbClr val="4B2616"/>
                </a:solidFill>
              </a:rPr>
              <a:t> readers more readily dive into the content </a:t>
            </a:r>
          </a:p>
          <a:p>
            <a:pPr marL="170751" lvl="3" indent="0">
              <a:buNone/>
            </a:pPr>
            <a:r>
              <a:rPr lang="en-US" sz="1400" dirty="0">
                <a:solidFill>
                  <a:srgbClr val="4B2616"/>
                </a:solidFill>
              </a:rPr>
              <a:t>(K. Sorenson &amp; C. Matthews, personal communication, January 27, 2017</a:t>
            </a:r>
            <a:r>
              <a:rPr lang="en-US" sz="1400" dirty="0" smtClean="0">
                <a:solidFill>
                  <a:srgbClr val="4B2616"/>
                </a:solidFill>
              </a:rPr>
              <a:t>) </a:t>
            </a:r>
            <a:endParaRPr lang="en-US" sz="1400" dirty="0">
              <a:solidFill>
                <a:srgbClr val="4B2616"/>
              </a:solidFill>
            </a:endParaRPr>
          </a:p>
          <a:p>
            <a:endParaRPr lang="en-US" dirty="0">
              <a:solidFill>
                <a:srgbClr val="4B2616"/>
              </a:solidFill>
            </a:endParaRPr>
          </a:p>
          <a:p>
            <a:endParaRPr lang="en-US" dirty="0">
              <a:solidFill>
                <a:srgbClr val="4B2616"/>
              </a:solidFill>
            </a:endParaRPr>
          </a:p>
          <a:p>
            <a:pPr marL="0" lvl="2" indent="0">
              <a:buNone/>
            </a:pPr>
            <a:r>
              <a:rPr lang="en-US" sz="2100" b="1" dirty="0" smtClean="0">
                <a:solidFill>
                  <a:srgbClr val="4B2616"/>
                </a:solidFill>
              </a:rPr>
              <a:t>RESOURCE: </a:t>
            </a:r>
            <a:r>
              <a:rPr lang="en-US" sz="2100" dirty="0">
                <a:solidFill>
                  <a:srgbClr val="4B2616"/>
                </a:solidFill>
              </a:rPr>
              <a:t>https://www.jigsaw.org</a:t>
            </a:r>
            <a:r>
              <a:rPr lang="en-US" sz="2100" dirty="0" smtClean="0">
                <a:solidFill>
                  <a:srgbClr val="4B2616"/>
                </a:solidFill>
              </a:rPr>
              <a:t>/</a:t>
            </a:r>
          </a:p>
          <a:p>
            <a:pPr marL="0" lvl="2" indent="0">
              <a:buNone/>
            </a:pPr>
            <a:endParaRPr lang="en-US" sz="1300" dirty="0" smtClean="0">
              <a:solidFill>
                <a:srgbClr val="4B2616"/>
              </a:solidFill>
            </a:endParaRPr>
          </a:p>
          <a:p>
            <a:pPr marL="0" lvl="2" indent="0">
              <a:buNone/>
            </a:pPr>
            <a:endParaRPr lang="en-US" sz="1000" dirty="0" smtClean="0">
              <a:solidFill>
                <a:srgbClr val="4B2616"/>
              </a:solidFill>
            </a:endParaRPr>
          </a:p>
          <a:p>
            <a:pPr marL="0" lvl="2" indent="0">
              <a:buNone/>
            </a:pPr>
            <a:r>
              <a:rPr lang="en-US" sz="1000" dirty="0" smtClean="0">
                <a:solidFill>
                  <a:srgbClr val="4B2616"/>
                </a:solidFill>
              </a:rPr>
              <a:t>Fig</a:t>
            </a:r>
            <a:r>
              <a:rPr lang="en-US" sz="1000" dirty="0" smtClean="0">
                <a:solidFill>
                  <a:srgbClr val="4B2616"/>
                </a:solidFill>
              </a:rPr>
              <a:t>ure</a:t>
            </a:r>
            <a:r>
              <a:rPr lang="en-US" sz="1000" dirty="0" smtClean="0">
                <a:solidFill>
                  <a:srgbClr val="4B2616"/>
                </a:solidFill>
              </a:rPr>
              <a:t> </a:t>
            </a:r>
            <a:r>
              <a:rPr lang="en-US" sz="1000" dirty="0" smtClean="0">
                <a:solidFill>
                  <a:srgbClr val="4B2616"/>
                </a:solidFill>
              </a:rPr>
              <a:t>1. Jigsaw Classroom logo. Adapted from The Jigsaw Classroom  by Elliot Aronson, 2017,  Retrieved from </a:t>
            </a:r>
            <a:r>
              <a:rPr lang="en-US" sz="1000" dirty="0">
                <a:solidFill>
                  <a:srgbClr val="4B2616"/>
                </a:solidFill>
              </a:rPr>
              <a:t>https://www.jigsaw.org</a:t>
            </a:r>
            <a:r>
              <a:rPr lang="en-US" sz="1000" dirty="0" smtClean="0">
                <a:solidFill>
                  <a:srgbClr val="4B2616"/>
                </a:solidFill>
              </a:rPr>
              <a:t>/. Copyright 2017 by Social Psychology Network</a:t>
            </a:r>
            <a:r>
              <a:rPr lang="en-US" sz="1000" dirty="0" smtClean="0">
                <a:solidFill>
                  <a:srgbClr val="4B2616"/>
                </a:solidFill>
              </a:rPr>
              <a:t>.</a:t>
            </a:r>
            <a:endParaRPr lang="en-US" sz="1000" dirty="0">
              <a:solidFill>
                <a:srgbClr val="4B2616"/>
              </a:solidFill>
            </a:endParaRPr>
          </a:p>
          <a:p>
            <a:pPr marL="0" lvl="2" indent="0">
              <a:buNone/>
            </a:pPr>
            <a:endParaRPr lang="en-US" sz="1400" dirty="0">
              <a:solidFill>
                <a:srgbClr val="4B2616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 l="7097" r="70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4757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#1: Increased Text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en-US" sz="2200" b="1" dirty="0"/>
              <a:t>RESEARCH</a:t>
            </a:r>
          </a:p>
          <a:p>
            <a:pPr marL="171450" lvl="2"/>
            <a:r>
              <a:rPr lang="en-US" sz="2400" dirty="0"/>
              <a:t>Close-reading practices that help internalize skills provide tools to help students </a:t>
            </a:r>
            <a:r>
              <a:rPr lang="en-US" sz="2400" i="1" dirty="0"/>
              <a:t>how</a:t>
            </a:r>
            <a:r>
              <a:rPr lang="en-US" sz="2400" dirty="0"/>
              <a:t> to comprehend increasingly more complex academic texts, not just demonstrate comprehension of a given </a:t>
            </a:r>
            <a:r>
              <a:rPr lang="en-US" sz="2400" dirty="0" smtClean="0"/>
              <a:t>text </a:t>
            </a:r>
            <a:r>
              <a:rPr lang="en-US" sz="1200" dirty="0"/>
              <a:t>(Fang </a:t>
            </a:r>
            <a:r>
              <a:rPr lang="en-US" sz="1200" dirty="0" smtClean="0"/>
              <a:t>&amp; </a:t>
            </a:r>
            <a:r>
              <a:rPr lang="en-US" sz="1200" dirty="0"/>
              <a:t>Schleppegrell, </a:t>
            </a:r>
            <a:r>
              <a:rPr lang="en-US" sz="1200" dirty="0" smtClean="0"/>
              <a:t>2010)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marL="171450" lvl="2"/>
            <a:endParaRPr lang="en-US" sz="2400" dirty="0" smtClean="0"/>
          </a:p>
          <a:p>
            <a:pPr marL="171450" lvl="2"/>
            <a:endParaRPr lang="en-US" sz="2400" dirty="0"/>
          </a:p>
          <a:p>
            <a:pPr marL="171450" lvl="2"/>
            <a:r>
              <a:rPr lang="en-US" sz="2400" dirty="0"/>
              <a:t>Discussion of specific text chunks activates contextual knowledge and collectively strengthens comprehension of subsequent texts </a:t>
            </a:r>
            <a:r>
              <a:rPr lang="en-US" sz="1200" dirty="0"/>
              <a:t>(Fisher, Frey, &amp; Lapp, 2012</a:t>
            </a:r>
            <a:r>
              <a:rPr lang="en-US" sz="1200" dirty="0" smtClean="0"/>
              <a:t>).</a:t>
            </a:r>
            <a:endParaRPr lang="en-US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7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Academic vocabulary takes on different characteristics than everyday terms, a challenge for ELLs (word level)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3323" y="210820"/>
            <a:ext cx="5120640" cy="2304288"/>
          </a:xfrm>
        </p:spPr>
        <p:txBody>
          <a:bodyPr/>
          <a:lstStyle/>
          <a:p>
            <a:r>
              <a:rPr lang="en-US" dirty="0" smtClean="0"/>
              <a:t>Problem #3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54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Activity #3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454914" indent="-457200">
              <a:buFont typeface="+mj-lt"/>
              <a:buAutoNum type="arabicPeriod"/>
            </a:pPr>
            <a:r>
              <a:rPr lang="en-US" sz="2800" dirty="0" smtClean="0"/>
              <a:t>Find a vocabulary word in the reading sample that an ELL may struggle with. </a:t>
            </a:r>
          </a:p>
          <a:p>
            <a:pPr marL="454914" indent="-457200">
              <a:buFont typeface="+mj-lt"/>
              <a:buAutoNum type="arabicPeriod"/>
            </a:pPr>
            <a:endParaRPr lang="en-US" sz="2800" dirty="0" smtClean="0"/>
          </a:p>
          <a:p>
            <a:pPr marL="454914" indent="-457200">
              <a:buFont typeface="+mj-lt"/>
              <a:buAutoNum type="arabicPeriod"/>
            </a:pPr>
            <a:r>
              <a:rPr lang="en-US" sz="2800" dirty="0" smtClean="0"/>
              <a:t>Write a new sentence using the vocabulary word within the context</a:t>
            </a:r>
            <a:r>
              <a:rPr lang="en-US" sz="2800" dirty="0" smtClean="0"/>
              <a:t> your content area.</a:t>
            </a:r>
            <a:endParaRPr lang="en-US" sz="2800" dirty="0" smtClean="0"/>
          </a:p>
          <a:p>
            <a:pPr marL="454914" indent="-457200">
              <a:buFont typeface="+mj-lt"/>
              <a:buAutoNum type="arabicPeriod"/>
            </a:pPr>
            <a:endParaRPr lang="en-US" sz="2800" dirty="0" smtClean="0"/>
          </a:p>
          <a:p>
            <a:pPr marL="457200" indent="-457200">
              <a:buFont typeface="Wingdings" charset="2"/>
              <a:buChar char="Ø"/>
            </a:pPr>
            <a:r>
              <a:rPr lang="en-US" sz="2800" b="1" dirty="0" smtClean="0"/>
              <a:t>Example: </a:t>
            </a:r>
            <a:r>
              <a:rPr lang="en-US" sz="2800" i="1" dirty="0" smtClean="0"/>
              <a:t>The </a:t>
            </a:r>
            <a:r>
              <a:rPr lang="en-US" sz="2800" b="1" i="1" dirty="0" smtClean="0"/>
              <a:t>contention</a:t>
            </a:r>
            <a:r>
              <a:rPr lang="en-US" sz="2800" i="1" dirty="0" smtClean="0"/>
              <a:t> was whether </a:t>
            </a:r>
            <a:r>
              <a:rPr lang="en-US" sz="2800" i="1" dirty="0" smtClean="0"/>
              <a:t>the students had understood </a:t>
            </a:r>
            <a:r>
              <a:rPr lang="en-US" sz="2800" i="1" dirty="0" smtClean="0"/>
              <a:t>the instructions</a:t>
            </a:r>
            <a:r>
              <a:rPr lang="en-US" sz="2800" i="1" dirty="0" smtClean="0"/>
              <a:t>.</a:t>
            </a:r>
            <a:endParaRPr lang="en-US" sz="280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2050289"/>
            <a:ext cx="2834640" cy="4709160"/>
          </a:xfrm>
        </p:spPr>
        <p:txBody>
          <a:bodyPr>
            <a:normAutofit/>
          </a:bodyPr>
          <a:lstStyle/>
          <a:p>
            <a:r>
              <a:rPr lang="en-US" sz="3600" dirty="0"/>
              <a:t>Academic, disciplinary vocabulary (word-level)</a:t>
            </a:r>
          </a:p>
        </p:txBody>
      </p:sp>
    </p:spTree>
    <p:extLst>
      <p:ext uri="{BB962C8B-B14F-4D97-AF65-F5344CB8AC3E}">
        <p14:creationId xmlns:p14="http://schemas.microsoft.com/office/powerpoint/2010/main" val="1307706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#3: Academic v. Everyday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6225" y="1501648"/>
            <a:ext cx="4251960" cy="4937760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r>
              <a:rPr lang="en-US" sz="2000" b="1" dirty="0" smtClean="0"/>
              <a:t>Vocabulary – Text Sample</a:t>
            </a:r>
          </a:p>
          <a:p>
            <a:pPr marL="171450" lvl="2"/>
            <a:endParaRPr lang="en-US" dirty="0" smtClean="0"/>
          </a:p>
          <a:p>
            <a:pPr marL="171450" lvl="2"/>
            <a:r>
              <a:rPr lang="en-US" sz="1800" dirty="0" smtClean="0"/>
              <a:t>P. 3 – “it was the contention”</a:t>
            </a:r>
          </a:p>
          <a:p>
            <a:pPr marL="171450" lvl="2"/>
            <a:endParaRPr lang="en-US" sz="1800" dirty="0" smtClean="0"/>
          </a:p>
          <a:p>
            <a:pPr marL="171450" lvl="2"/>
            <a:r>
              <a:rPr lang="en-US" sz="1800" dirty="0" smtClean="0"/>
              <a:t>P. 3  “</a:t>
            </a:r>
            <a:r>
              <a:rPr lang="en-US" sz="1800" dirty="0"/>
              <a:t>c</a:t>
            </a:r>
            <a:r>
              <a:rPr lang="en-US" sz="1800" dirty="0" smtClean="0"/>
              <a:t>ommunicative purposes”</a:t>
            </a:r>
          </a:p>
          <a:p>
            <a:pPr marL="171450" lvl="2"/>
            <a:endParaRPr lang="en-US" sz="1800" dirty="0" smtClean="0"/>
          </a:p>
          <a:p>
            <a:pPr marL="171450" lvl="2"/>
            <a:r>
              <a:rPr lang="en-US" sz="1800" dirty="0" smtClean="0"/>
              <a:t>P. 4 “temporal excursion”</a:t>
            </a:r>
          </a:p>
          <a:p>
            <a:pPr marL="171450" lvl="2"/>
            <a:endParaRPr lang="en-US" sz="1800" dirty="0" smtClean="0"/>
          </a:p>
          <a:p>
            <a:pPr marL="171450" lvl="2"/>
            <a:r>
              <a:rPr lang="en-US" sz="1800" dirty="0" smtClean="0"/>
              <a:t>P. 5 “provision of reading materials”</a:t>
            </a:r>
          </a:p>
          <a:p>
            <a:pPr marL="171450" lvl="2"/>
            <a:endParaRPr lang="en-US" sz="1800" dirty="0" smtClean="0"/>
          </a:p>
          <a:p>
            <a:pPr marL="171450" lvl="2"/>
            <a:r>
              <a:rPr lang="en-US" sz="1800" dirty="0" smtClean="0"/>
              <a:t>P. 5 “emergent literacy practices”</a:t>
            </a:r>
          </a:p>
          <a:p>
            <a:pPr marL="171450" lvl="2"/>
            <a:endParaRPr lang="en-US" dirty="0" smtClean="0"/>
          </a:p>
          <a:p>
            <a:pPr marL="171450" lvl="2"/>
            <a:endParaRPr lang="en-US" dirty="0" smtClean="0"/>
          </a:p>
          <a:p>
            <a:pPr marL="0" lvl="2" indent="0">
              <a:buNone/>
            </a:pPr>
            <a:r>
              <a:rPr lang="en-US" sz="1200" dirty="0"/>
              <a:t>(Lynch, J., 2009</a:t>
            </a:r>
            <a:r>
              <a:rPr lang="en-US" sz="1200" dirty="0" smtClean="0"/>
              <a:t>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0" y="1501648"/>
            <a:ext cx="4251960" cy="4937760"/>
          </a:xfrm>
        </p:spPr>
        <p:txBody>
          <a:bodyPr/>
          <a:lstStyle/>
          <a:p>
            <a:pPr marL="0" lvl="2" indent="0">
              <a:buNone/>
            </a:pPr>
            <a:r>
              <a:rPr lang="en-US" sz="2000" b="1" dirty="0" smtClean="0"/>
              <a:t>Potential Pitfall</a:t>
            </a:r>
          </a:p>
          <a:p>
            <a:pPr marL="171450" lvl="2"/>
            <a:r>
              <a:rPr lang="en-US" b="1" dirty="0" smtClean="0"/>
              <a:t>Nominalization </a:t>
            </a:r>
          </a:p>
          <a:p>
            <a:pPr marL="344487" lvl="3"/>
            <a:r>
              <a:rPr lang="en-US" dirty="0"/>
              <a:t>T</a:t>
            </a:r>
            <a:r>
              <a:rPr lang="en-US" dirty="0" smtClean="0"/>
              <a:t>o contend </a:t>
            </a:r>
            <a:r>
              <a:rPr lang="en-US" dirty="0" smtClean="0">
                <a:sym typeface="Wingdings"/>
              </a:rPr>
              <a:t> contention</a:t>
            </a:r>
          </a:p>
          <a:p>
            <a:pPr marL="344487" lvl="3"/>
            <a:r>
              <a:rPr lang="en-US" dirty="0" smtClean="0">
                <a:sym typeface="Wingdings"/>
              </a:rPr>
              <a:t>To provide  provision</a:t>
            </a:r>
          </a:p>
          <a:p>
            <a:pPr marL="171450" lvl="2"/>
            <a:endParaRPr lang="en-US" b="1" dirty="0" smtClean="0">
              <a:sym typeface="Wingdings"/>
            </a:endParaRPr>
          </a:p>
          <a:p>
            <a:pPr marL="171450" lvl="2"/>
            <a:r>
              <a:rPr lang="en-US" b="1" dirty="0" smtClean="0">
                <a:sym typeface="Wingdings"/>
              </a:rPr>
              <a:t>Unexpected part of speech </a:t>
            </a:r>
          </a:p>
          <a:p>
            <a:pPr marL="344487" lvl="3"/>
            <a:r>
              <a:rPr lang="en-US" dirty="0" smtClean="0">
                <a:sym typeface="Wingdings"/>
              </a:rPr>
              <a:t>To communicate  communicative</a:t>
            </a:r>
          </a:p>
          <a:p>
            <a:pPr marL="344487" lvl="3"/>
            <a:r>
              <a:rPr lang="en-US" dirty="0" smtClean="0">
                <a:sym typeface="Wingdings"/>
              </a:rPr>
              <a:t>To emerge  emergent</a:t>
            </a:r>
          </a:p>
          <a:p>
            <a:pPr marL="171450" lvl="2"/>
            <a:endParaRPr lang="en-US" b="1" dirty="0" smtClean="0">
              <a:sym typeface="Wingdings"/>
            </a:endParaRPr>
          </a:p>
          <a:p>
            <a:pPr marL="171450" lvl="2"/>
            <a:r>
              <a:rPr lang="en-US" b="1" dirty="0" smtClean="0">
                <a:sym typeface="Wingdings"/>
              </a:rPr>
              <a:t>Higher tier vocabulary: </a:t>
            </a:r>
          </a:p>
          <a:p>
            <a:pPr marL="344487" lvl="3"/>
            <a:r>
              <a:rPr lang="en-US" dirty="0" smtClean="0">
                <a:sym typeface="Wingdings"/>
              </a:rPr>
              <a:t>excursion (escape, trip) used figuratively</a:t>
            </a:r>
          </a:p>
          <a:p>
            <a:pPr marL="344487" lvl="3"/>
            <a:r>
              <a:rPr lang="en-US" dirty="0" smtClean="0">
                <a:sym typeface="Wingdings"/>
              </a:rPr>
              <a:t>Temporal  (temporary) relating to </a:t>
            </a:r>
            <a:r>
              <a:rPr lang="en-US" dirty="0" smtClean="0">
                <a:sym typeface="Wingdings"/>
              </a:rPr>
              <a:t>time</a:t>
            </a:r>
          </a:p>
          <a:p>
            <a:pPr marL="344487" lvl="3"/>
            <a:endParaRPr lang="en-US" dirty="0">
              <a:sym typeface="Wingdings"/>
            </a:endParaRPr>
          </a:p>
          <a:p>
            <a:pPr marL="344487" lvl="3"/>
            <a:endParaRPr lang="en-US" dirty="0" smtClean="0">
              <a:sym typeface="Wingdings"/>
            </a:endParaRPr>
          </a:p>
          <a:p>
            <a:pPr marL="344487"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378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#3: Academic v. Everyday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6225" y="1603248"/>
            <a:ext cx="4251960" cy="4937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Academic </a:t>
            </a:r>
          </a:p>
          <a:p>
            <a:pPr marL="342900" indent="-342900"/>
            <a:r>
              <a:rPr lang="en-US" dirty="0" smtClean="0"/>
              <a:t>Mostly written</a:t>
            </a:r>
            <a:r>
              <a:rPr lang="en-US" dirty="0"/>
              <a:t>, not oral texts </a:t>
            </a:r>
            <a:endParaRPr lang="en-US" dirty="0" smtClean="0"/>
          </a:p>
          <a:p>
            <a:pPr marL="342900" indent="-342900"/>
            <a:r>
              <a:rPr lang="en-US" dirty="0" smtClean="0"/>
              <a:t>Low</a:t>
            </a:r>
            <a:r>
              <a:rPr lang="en-US" dirty="0"/>
              <a:t>-frequency, specialized </a:t>
            </a:r>
          </a:p>
          <a:p>
            <a:pPr marL="342900" indent="-342900"/>
            <a:r>
              <a:rPr lang="en-US" dirty="0" smtClean="0"/>
              <a:t>Mostly Graeco</a:t>
            </a:r>
            <a:r>
              <a:rPr lang="en-US" dirty="0"/>
              <a:t>-Latin origins </a:t>
            </a:r>
            <a:endParaRPr lang="en-US" dirty="0" smtClean="0"/>
          </a:p>
          <a:p>
            <a:pPr marL="342900" indent="-342900"/>
            <a:r>
              <a:rPr lang="en-US" dirty="0" smtClean="0"/>
              <a:t>Words made </a:t>
            </a:r>
            <a:r>
              <a:rPr lang="en-US" dirty="0"/>
              <a:t>from smaller word parts (affixes, etc.) </a:t>
            </a:r>
            <a:endParaRPr lang="en-US" dirty="0" smtClean="0"/>
          </a:p>
          <a:p>
            <a:pPr marL="342900" indent="-342900"/>
            <a:r>
              <a:rPr lang="en-US" sz="2000" dirty="0" smtClean="0"/>
              <a:t>Native </a:t>
            </a:r>
            <a:r>
              <a:rPr lang="en-US" sz="2000" dirty="0"/>
              <a:t>English speakers </a:t>
            </a:r>
            <a:r>
              <a:rPr lang="en-US" sz="2000" dirty="0" smtClean="0">
                <a:sym typeface="Wingdings"/>
              </a:rPr>
              <a:t> 5 years + </a:t>
            </a:r>
            <a:r>
              <a:rPr lang="en-US" sz="2000" dirty="0" smtClean="0"/>
              <a:t>13 years (K</a:t>
            </a:r>
            <a:r>
              <a:rPr lang="en-US" sz="2000" dirty="0"/>
              <a:t>-</a:t>
            </a:r>
            <a:r>
              <a:rPr lang="en-US" sz="2000" dirty="0" smtClean="0"/>
              <a:t>12) </a:t>
            </a:r>
            <a:r>
              <a:rPr lang="en-US" sz="2000" dirty="0"/>
              <a:t>learning </a:t>
            </a:r>
            <a:r>
              <a:rPr lang="en-US" dirty="0" smtClean="0"/>
              <a:t>academic language</a:t>
            </a:r>
          </a:p>
          <a:p>
            <a:pPr marL="342900" indent="-342900"/>
            <a:r>
              <a:rPr lang="en-US" dirty="0" smtClean="0"/>
              <a:t>ELLs – catch-up is substantial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(</a:t>
            </a:r>
            <a:r>
              <a:rPr lang="en-US" sz="1200" dirty="0"/>
              <a:t>Cummins, 2012</a:t>
            </a:r>
            <a:r>
              <a:rPr lang="en-US" sz="1200" dirty="0" smtClean="0"/>
              <a:t>)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15815" y="1603248"/>
            <a:ext cx="4251960" cy="4937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 smtClean="0"/>
              <a:t>Everyday, basic</a:t>
            </a:r>
            <a:endParaRPr lang="en-US" sz="2600" b="1" dirty="0"/>
          </a:p>
          <a:p>
            <a:pPr lvl="1"/>
            <a:r>
              <a:rPr lang="en-US" sz="2200" dirty="0" smtClean="0"/>
              <a:t>High-frequency </a:t>
            </a:r>
            <a:r>
              <a:rPr lang="en-US" sz="2200" dirty="0"/>
              <a:t>vocab </a:t>
            </a:r>
            <a:endParaRPr lang="en-US" sz="2200" dirty="0" smtClean="0"/>
          </a:p>
          <a:p>
            <a:pPr lvl="1"/>
            <a:r>
              <a:rPr lang="en-US" sz="2200" dirty="0"/>
              <a:t>S</a:t>
            </a:r>
            <a:r>
              <a:rPr lang="en-US" sz="2200" dirty="0" smtClean="0"/>
              <a:t>horter words, less “</a:t>
            </a:r>
            <a:r>
              <a:rPr lang="en-US" sz="2200" dirty="0"/>
              <a:t>meaningful parts” </a:t>
            </a:r>
            <a:endParaRPr lang="en-US" sz="2200" dirty="0" smtClean="0"/>
          </a:p>
          <a:p>
            <a:pPr lvl="1"/>
            <a:r>
              <a:rPr lang="en-US" sz="2200" dirty="0"/>
              <a:t>O</a:t>
            </a:r>
            <a:r>
              <a:rPr lang="en-US" sz="2200" dirty="0" smtClean="0"/>
              <a:t>ften Anglo</a:t>
            </a:r>
            <a:r>
              <a:rPr lang="en-US" sz="2200" dirty="0"/>
              <a:t>-Saxon in origin </a:t>
            </a:r>
            <a:endParaRPr lang="en-US" sz="2200" dirty="0" smtClean="0"/>
          </a:p>
          <a:p>
            <a:pPr lvl="1"/>
            <a:r>
              <a:rPr lang="en-US" sz="2200" dirty="0" smtClean="0"/>
              <a:t>ELLs proficient in ~2 </a:t>
            </a:r>
            <a:r>
              <a:rPr lang="en-US" sz="2200" dirty="0"/>
              <a:t>years of US </a:t>
            </a:r>
            <a:r>
              <a:rPr lang="en-US" sz="2200" dirty="0" smtClean="0"/>
              <a:t>residency</a:t>
            </a:r>
          </a:p>
          <a:p>
            <a:pPr marL="285750" lvl="1" indent="-285750"/>
            <a:r>
              <a:rPr lang="en-US" sz="2200" dirty="0" smtClean="0"/>
              <a:t>Many NSCC ELLs are very fluent (speaking/listening)</a:t>
            </a:r>
          </a:p>
          <a:p>
            <a:pPr marL="285750" lvl="1" indent="-285750"/>
            <a:endParaRPr lang="en-US" dirty="0"/>
          </a:p>
          <a:p>
            <a:pPr marL="285750" lvl="1" indent="-285750"/>
            <a:endParaRPr lang="en-US" dirty="0" smtClean="0"/>
          </a:p>
          <a:p>
            <a:pPr marL="285750" lvl="1" indent="-285750"/>
            <a:endParaRPr lang="en-US" dirty="0"/>
          </a:p>
          <a:p>
            <a:pPr marL="285750" lvl="1" indent="-285750"/>
            <a:endParaRPr lang="en-US" dirty="0" smtClean="0"/>
          </a:p>
          <a:p>
            <a:pPr marL="0" lvl="1" indent="0">
              <a:buNone/>
            </a:pPr>
            <a:r>
              <a:rPr lang="en-US" sz="1200" dirty="0"/>
              <a:t>(Cummins, 2012</a:t>
            </a:r>
            <a:r>
              <a:rPr lang="en-US" sz="1200" dirty="0" smtClean="0"/>
              <a:t>)</a:t>
            </a:r>
            <a:endParaRPr lang="en-US" sz="1200" dirty="0"/>
          </a:p>
          <a:p>
            <a:pPr marL="285750" lvl="1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978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#3: Academic v. Everyday Vocabulary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06250089"/>
              </p:ext>
            </p:extLst>
          </p:nvPr>
        </p:nvGraphicFramePr>
        <p:xfrm>
          <a:off x="457200" y="1450975"/>
          <a:ext cx="7874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268"/>
                <a:gridCol w="2637366"/>
                <a:gridCol w="2637366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48231E"/>
                          </a:solidFill>
                          <a:effectLst/>
                          <a:latin typeface="Candara"/>
                        </a:rPr>
                        <a:t>Tier 1 Word</a:t>
                      </a:r>
                    </a:p>
                  </a:txBody>
                  <a:tcPr marL="12700" marR="12700" marT="1270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48231E"/>
                          </a:solidFill>
                          <a:effectLst/>
                          <a:latin typeface="Candara"/>
                        </a:rPr>
                        <a:t>Tier 2 Word</a:t>
                      </a:r>
                    </a:p>
                  </a:txBody>
                  <a:tcPr marL="12700" marR="12700" marT="1270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48231E"/>
                          </a:solidFill>
                          <a:effectLst/>
                          <a:latin typeface="Candara"/>
                        </a:rPr>
                        <a:t>Tier 3 Word</a:t>
                      </a:r>
                    </a:p>
                  </a:txBody>
                  <a:tcPr marL="12700" marR="12700" marT="1270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48231E"/>
                          </a:solidFill>
                          <a:effectLst/>
                          <a:latin typeface="Candara"/>
                        </a:rPr>
                        <a:t>house</a:t>
                      </a:r>
                    </a:p>
                  </a:txBody>
                  <a:tcPr marL="12700" marR="12700" marT="1270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48231E"/>
                          </a:solidFill>
                          <a:effectLst/>
                          <a:latin typeface="Candara"/>
                        </a:rPr>
                        <a:t>abode</a:t>
                      </a:r>
                    </a:p>
                  </a:txBody>
                  <a:tcPr marL="12700" marR="12700" marT="1270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48231E"/>
                          </a:solidFill>
                          <a:effectLst/>
                          <a:latin typeface="Candara"/>
                        </a:rPr>
                        <a:t>habitat</a:t>
                      </a:r>
                    </a:p>
                  </a:txBody>
                  <a:tcPr marL="12700" marR="12700" marT="1270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48231E"/>
                          </a:solidFill>
                          <a:effectLst/>
                          <a:latin typeface="Candara"/>
                        </a:rPr>
                        <a:t>find</a:t>
                      </a:r>
                    </a:p>
                  </a:txBody>
                  <a:tcPr marL="12700" marR="12700" marT="1270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48231E"/>
                          </a:solidFill>
                          <a:effectLst/>
                          <a:latin typeface="Candara"/>
                        </a:rPr>
                        <a:t>search</a:t>
                      </a:r>
                    </a:p>
                  </a:txBody>
                  <a:tcPr marL="12700" marR="12700" marT="1270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48231E"/>
                          </a:solidFill>
                          <a:effectLst/>
                          <a:latin typeface="Candara"/>
                        </a:rPr>
                        <a:t>investigate</a:t>
                      </a:r>
                    </a:p>
                  </a:txBody>
                  <a:tcPr marL="12700" marR="12700" marT="1270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6225" y="2832100"/>
            <a:ext cx="858996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Tier 1: everyday, basic</a:t>
            </a:r>
            <a:r>
              <a:rPr lang="en-US" sz="2000" dirty="0" smtClean="0">
                <a:solidFill>
                  <a:schemeClr val="tx2"/>
                </a:solidFill>
              </a:rPr>
              <a:t> vocabulary – scaffold toward higher tiers</a:t>
            </a:r>
          </a:p>
          <a:p>
            <a:pPr marL="285750" indent="-285750">
              <a:buFont typeface="Arial"/>
              <a:buChar char="•"/>
            </a:pPr>
            <a:endParaRPr lang="en-US" sz="2000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Tier 2: </a:t>
            </a:r>
            <a:r>
              <a:rPr lang="en-US" sz="2000" dirty="0" smtClean="0">
                <a:solidFill>
                  <a:schemeClr val="tx2"/>
                </a:solidFill>
              </a:rPr>
              <a:t>provides </a:t>
            </a:r>
            <a:r>
              <a:rPr lang="en-US" sz="2000" b="1" dirty="0" smtClean="0">
                <a:solidFill>
                  <a:schemeClr val="tx2"/>
                </a:solidFill>
              </a:rPr>
              <a:t>precision, specificity </a:t>
            </a:r>
            <a:r>
              <a:rPr lang="en-US" sz="2000" dirty="0" smtClean="0">
                <a:solidFill>
                  <a:schemeClr val="tx2"/>
                </a:solidFill>
              </a:rPr>
              <a:t>in describing known concepts</a:t>
            </a:r>
          </a:p>
          <a:p>
            <a:pPr marL="742950" lvl="1" indent="-285750">
              <a:lnSpc>
                <a:spcPct val="200000"/>
              </a:lnSpc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Multiple meanings across content areas (table, table, table)</a:t>
            </a:r>
          </a:p>
          <a:p>
            <a:pPr marL="742950" lvl="1" indent="-285750">
              <a:lnSpc>
                <a:spcPct val="200000"/>
              </a:lnSpc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Multiple forms of same word (search, researcher, to search)</a:t>
            </a:r>
          </a:p>
          <a:p>
            <a:pPr marL="742950" lvl="1" indent="-285750">
              <a:lnSpc>
                <a:spcPct val="200000"/>
              </a:lnSpc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Transition words (furthermore, therefore, so, within)</a:t>
            </a:r>
          </a:p>
          <a:p>
            <a:pPr marL="285750" indent="-285750">
              <a:buFont typeface="Arial"/>
              <a:buChar char="•"/>
            </a:pPr>
            <a:endParaRPr lang="en-US" sz="2000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Tier 3: </a:t>
            </a:r>
            <a:r>
              <a:rPr lang="en-US" sz="2000" dirty="0" smtClean="0">
                <a:solidFill>
                  <a:schemeClr val="tx2"/>
                </a:solidFill>
              </a:rPr>
              <a:t>academic – </a:t>
            </a:r>
            <a:r>
              <a:rPr lang="en-US" sz="2000" b="1" dirty="0" smtClean="0">
                <a:solidFill>
                  <a:schemeClr val="tx2"/>
                </a:solidFill>
              </a:rPr>
              <a:t>specific to content areas</a:t>
            </a:r>
            <a:r>
              <a:rPr lang="en-US" sz="2000" dirty="0" smtClean="0">
                <a:solidFill>
                  <a:schemeClr val="tx2"/>
                </a:solidFill>
              </a:rPr>
              <a:t>, includes cognates</a:t>
            </a:r>
          </a:p>
          <a:p>
            <a:pPr marL="285750" indent="-285750">
              <a:buFont typeface="Arial"/>
              <a:buChar char="•"/>
            </a:pPr>
            <a:endParaRPr lang="en-US" sz="1200" dirty="0">
              <a:solidFill>
                <a:schemeClr val="tx2"/>
              </a:solidFill>
            </a:endParaRPr>
          </a:p>
          <a:p>
            <a:r>
              <a:rPr lang="en-US" sz="1200" dirty="0" smtClean="0">
                <a:solidFill>
                  <a:schemeClr val="tx2"/>
                </a:solidFill>
              </a:rPr>
              <a:t>(Minaya-Rowe, 2012</a:t>
            </a:r>
            <a:r>
              <a:rPr lang="en-US" sz="1200" dirty="0" smtClean="0">
                <a:solidFill>
                  <a:schemeClr val="tx2"/>
                </a:solidFill>
              </a:rPr>
              <a:t>)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12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Introduction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What are some challenges you have encountered with English language learners in your courses?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/>
              <a:t>Short Discussion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53532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#3: Academic v. Everyday Vocabulary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6535" b="6535"/>
          <a:stretch>
            <a:fillRect/>
          </a:stretch>
        </p:blipFill>
        <p:spPr>
          <a:xfrm>
            <a:off x="469900" y="2587759"/>
            <a:ext cx="6345698" cy="36454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6225" y="1295401"/>
            <a:ext cx="81946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2"/>
            <a:r>
              <a:rPr lang="en-US" sz="2000" b="1" dirty="0">
                <a:solidFill>
                  <a:srgbClr val="4B2616"/>
                </a:solidFill>
              </a:rPr>
              <a:t>Strategy A: Build </a:t>
            </a:r>
            <a:r>
              <a:rPr lang="en-US" sz="2000" b="1" dirty="0" smtClean="0">
                <a:solidFill>
                  <a:srgbClr val="4B2616"/>
                </a:solidFill>
              </a:rPr>
              <a:t>Context</a:t>
            </a:r>
          </a:p>
          <a:p>
            <a:pPr marL="171450" lvl="2"/>
            <a:endParaRPr lang="en-US" b="1" dirty="0">
              <a:solidFill>
                <a:srgbClr val="4B2616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1900" b="1" dirty="0">
                <a:solidFill>
                  <a:srgbClr val="4B2616"/>
                </a:solidFill>
              </a:rPr>
              <a:t>Activate prior knowledge</a:t>
            </a:r>
          </a:p>
          <a:p>
            <a:pPr marL="342900" indent="-342900">
              <a:buFont typeface="Arial"/>
              <a:buChar char="•"/>
            </a:pPr>
            <a:r>
              <a:rPr lang="en-US" sz="1900" b="1" dirty="0">
                <a:solidFill>
                  <a:srgbClr val="4B2616"/>
                </a:solidFill>
              </a:rPr>
              <a:t>Build background knowledge </a:t>
            </a:r>
          </a:p>
          <a:p>
            <a:pPr algn="r"/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(Cummins, 2012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algn="r"/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7575" y="4562456"/>
            <a:ext cx="160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>
              <a:buNone/>
            </a:pPr>
            <a:r>
              <a:rPr lang="en-US" sz="1000" dirty="0" smtClean="0">
                <a:solidFill>
                  <a:srgbClr val="4B2616"/>
                </a:solidFill>
              </a:rPr>
              <a:t>Figure 1. International Students Studying. Adapted from article on College Factual by  Ryan Tetzlaff, 2017, retrieved from http</a:t>
            </a:r>
            <a:r>
              <a:rPr lang="en-US" sz="1000" dirty="0">
                <a:solidFill>
                  <a:srgbClr val="4B2616"/>
                </a:solidFill>
              </a:rPr>
              <a:t>://parents.collegefactual.com/blog/how-international-students-affect-the-us-education-</a:t>
            </a:r>
            <a:r>
              <a:rPr lang="en-US" sz="1000" dirty="0" smtClean="0">
                <a:solidFill>
                  <a:srgbClr val="4B2616"/>
                </a:solidFill>
              </a:rPr>
              <a:t>system.</a:t>
            </a:r>
            <a:endParaRPr lang="en-US" sz="1000" dirty="0">
              <a:solidFill>
                <a:srgbClr val="4B2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46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#3: Academic v. Everyday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US" sz="1900" dirty="0" smtClean="0"/>
          </a:p>
          <a:p>
            <a:pPr marL="171450" lvl="2"/>
            <a:endParaRPr lang="en-US" sz="1800" dirty="0" smtClean="0">
              <a:solidFill>
                <a:srgbClr val="FF0000"/>
              </a:solidFill>
            </a:endParaRPr>
          </a:p>
          <a:p>
            <a:pPr marL="171450" lvl="2"/>
            <a:endParaRPr lang="en-US" sz="1800" dirty="0" smtClean="0"/>
          </a:p>
          <a:p>
            <a:pPr marL="171450" lvl="2"/>
            <a:endParaRPr lang="en-US" sz="18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pPr marL="170751" lvl="3" indent="0">
              <a:buNone/>
            </a:pPr>
            <a:r>
              <a:rPr lang="en-US" sz="3200" b="1" dirty="0">
                <a:solidFill>
                  <a:srgbClr val="4B2616"/>
                </a:solidFill>
              </a:rPr>
              <a:t>Strategy A: Build Context</a:t>
            </a:r>
          </a:p>
          <a:p>
            <a:pPr marL="170751" lvl="3" indent="0">
              <a:buNone/>
            </a:pPr>
            <a:endParaRPr lang="en-US" dirty="0">
              <a:solidFill>
                <a:srgbClr val="4B2616"/>
              </a:solidFill>
            </a:endParaRPr>
          </a:p>
          <a:p>
            <a:pPr marL="344487" lvl="3"/>
            <a:r>
              <a:rPr lang="en-US" sz="3200" dirty="0" smtClean="0">
                <a:solidFill>
                  <a:srgbClr val="4B2616"/>
                </a:solidFill>
              </a:rPr>
              <a:t>Directly </a:t>
            </a:r>
            <a:r>
              <a:rPr lang="en-US" sz="3200" dirty="0">
                <a:solidFill>
                  <a:srgbClr val="4B2616"/>
                </a:solidFill>
              </a:rPr>
              <a:t>teach &amp; refer back to critical terms</a:t>
            </a:r>
          </a:p>
          <a:p>
            <a:pPr marL="344487" lvl="3"/>
            <a:r>
              <a:rPr lang="en-US" sz="3200" dirty="0">
                <a:solidFill>
                  <a:srgbClr val="4B2616"/>
                </a:solidFill>
              </a:rPr>
              <a:t>Concentrate on key concepts (less is more)</a:t>
            </a:r>
          </a:p>
          <a:p>
            <a:pPr marL="344487" lvl="3"/>
            <a:r>
              <a:rPr lang="en-US" sz="3200" dirty="0">
                <a:solidFill>
                  <a:srgbClr val="4B2616"/>
                </a:solidFill>
              </a:rPr>
              <a:t>Connect </a:t>
            </a:r>
            <a:r>
              <a:rPr lang="en-US" sz="3200" dirty="0" smtClean="0">
                <a:solidFill>
                  <a:srgbClr val="4B2616"/>
                </a:solidFill>
              </a:rPr>
              <a:t>vocab with </a:t>
            </a:r>
            <a:r>
              <a:rPr lang="en-US" sz="3200" dirty="0">
                <a:solidFill>
                  <a:srgbClr val="4B2616"/>
                </a:solidFill>
              </a:rPr>
              <a:t>student experience</a:t>
            </a:r>
          </a:p>
          <a:p>
            <a:pPr marL="344487" lvl="3"/>
            <a:r>
              <a:rPr lang="en-US" sz="3200" dirty="0">
                <a:solidFill>
                  <a:srgbClr val="4B2616"/>
                </a:solidFill>
              </a:rPr>
              <a:t>Provide </a:t>
            </a:r>
            <a:r>
              <a:rPr lang="en-US" sz="3200" dirty="0" smtClean="0">
                <a:solidFill>
                  <a:srgbClr val="4B2616"/>
                </a:solidFill>
              </a:rPr>
              <a:t>active </a:t>
            </a:r>
            <a:r>
              <a:rPr lang="en-US" sz="3200" dirty="0">
                <a:solidFill>
                  <a:srgbClr val="4B2616"/>
                </a:solidFill>
              </a:rPr>
              <a:t>practice through listening, speaking, reading &amp; writing </a:t>
            </a:r>
          </a:p>
          <a:p>
            <a:pPr marL="344487" lvl="3"/>
            <a:r>
              <a:rPr lang="en-US" sz="3200" dirty="0">
                <a:solidFill>
                  <a:srgbClr val="4B2616"/>
                </a:solidFill>
              </a:rPr>
              <a:t>Cross-reference to other content areas</a:t>
            </a:r>
          </a:p>
          <a:p>
            <a:pPr marL="0" lvl="2" indent="0">
              <a:buNone/>
            </a:pPr>
            <a:r>
              <a:rPr lang="en-US" sz="1700" dirty="0" smtClean="0">
                <a:solidFill>
                  <a:srgbClr val="4B2616"/>
                </a:solidFill>
              </a:rPr>
              <a:t>(</a:t>
            </a:r>
            <a:r>
              <a:rPr lang="en-US" sz="1700" dirty="0">
                <a:solidFill>
                  <a:srgbClr val="4B2616"/>
                </a:solidFill>
              </a:rPr>
              <a:t>Minaya-Rowe, L., 2012)</a:t>
            </a:r>
          </a:p>
          <a:p>
            <a:pPr marL="0" lvl="2" indent="0">
              <a:buNone/>
            </a:pPr>
            <a:endParaRPr lang="en-US" dirty="0" smtClean="0">
              <a:solidFill>
                <a:srgbClr val="4B2616"/>
              </a:solidFill>
            </a:endParaRPr>
          </a:p>
          <a:p>
            <a:pPr marL="0" lvl="2" indent="0">
              <a:buNone/>
            </a:pPr>
            <a:endParaRPr lang="en-US" dirty="0">
              <a:solidFill>
                <a:srgbClr val="4B2616"/>
              </a:solidFill>
            </a:endParaRPr>
          </a:p>
          <a:p>
            <a:pPr marL="0" lvl="2" indent="0">
              <a:buNone/>
            </a:pPr>
            <a:endParaRPr lang="en-US" dirty="0" smtClean="0">
              <a:solidFill>
                <a:srgbClr val="4B2616"/>
              </a:solidFill>
            </a:endParaRPr>
          </a:p>
          <a:p>
            <a:pPr marL="0" lvl="2" indent="0">
              <a:buNone/>
            </a:pPr>
            <a:r>
              <a:rPr lang="en-US" dirty="0" smtClean="0">
                <a:solidFill>
                  <a:srgbClr val="4B2616"/>
                </a:solidFill>
              </a:rPr>
              <a:t>Figure 1. Cartoon woman balancing books. Adapted from Teaching Resources by Laura Candler, retrieved from http</a:t>
            </a:r>
            <a:r>
              <a:rPr lang="en-US" dirty="0">
                <a:solidFill>
                  <a:srgbClr val="4B2616"/>
                </a:solidFill>
              </a:rPr>
              <a:t>://www.lauracandler.com/strategies/balancedlit.php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295401"/>
            <a:ext cx="26035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70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#3: Academic v. Everyday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RESEARCH</a:t>
            </a:r>
          </a:p>
          <a:p>
            <a:pPr marL="171450" lvl="2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Provide scaffolding of disciplinary knowledge and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explicit instruction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of the usage of its academic language, elucidating register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(Gebhard,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2010)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171450" lvl="2"/>
            <a:endParaRPr lang="en-U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71450" lvl="2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Scaffolds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include temporary supports that help learners complete/perform tasks at an academically higher level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(Cummins, J.,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2012).</a:t>
            </a:r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  <a:p>
            <a:pPr marL="171450" lvl="2"/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71450" lvl="2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Asking students to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personalize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vocabulary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in their sentences makes new terms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stick”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L. Longwood, personal communication, October 5, 2016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  <a:p>
            <a:pPr marL="171450" lvl="2"/>
            <a:endParaRPr lang="en-US" sz="2000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52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#3: Academic v. Everyday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lvl="2" indent="0">
              <a:buNone/>
            </a:pPr>
            <a:r>
              <a:rPr lang="en-US" sz="2800" b="1" dirty="0"/>
              <a:t>Strategy B: Understand existing lexicons, offer resources</a:t>
            </a:r>
          </a:p>
          <a:p>
            <a:pPr marL="344487" lvl="3"/>
            <a:endParaRPr lang="en-US" sz="2000" dirty="0" smtClean="0"/>
          </a:p>
          <a:p>
            <a:pPr marL="344487" lvl="3"/>
            <a:r>
              <a:rPr lang="en-US" sz="2600" dirty="0" smtClean="0"/>
              <a:t>ELL </a:t>
            </a:r>
            <a:r>
              <a:rPr lang="en-US" sz="2600" dirty="0"/>
              <a:t>students in college may have ~4500 words, while native speakers have ~30,000 </a:t>
            </a:r>
            <a:r>
              <a:rPr lang="en-US" sz="2600" dirty="0" smtClean="0"/>
              <a:t>words</a:t>
            </a:r>
          </a:p>
          <a:p>
            <a:pPr marL="344487" lvl="3"/>
            <a:endParaRPr lang="en-US" sz="2000" dirty="0"/>
          </a:p>
          <a:p>
            <a:pPr marL="170751" lvl="3" indent="0">
              <a:buNone/>
            </a:pPr>
            <a:endParaRPr lang="en-US" sz="2000" dirty="0" smtClean="0"/>
          </a:p>
          <a:p>
            <a:pPr marL="344487" lvl="3"/>
            <a:endParaRPr lang="en-US" sz="2000" dirty="0"/>
          </a:p>
          <a:p>
            <a:pPr marL="344487" lvl="3"/>
            <a:endParaRPr lang="en-US" sz="2000" dirty="0" smtClean="0"/>
          </a:p>
          <a:p>
            <a:pPr marL="344487" lvl="3"/>
            <a:endParaRPr lang="en-US" sz="2000" dirty="0"/>
          </a:p>
          <a:p>
            <a:pPr marL="344487" lvl="3"/>
            <a:endParaRPr lang="en-US" sz="2000" dirty="0" smtClean="0"/>
          </a:p>
          <a:p>
            <a:pPr marL="170751" lvl="3" indent="0">
              <a:buNone/>
            </a:pPr>
            <a:endParaRPr lang="en-US" sz="2000" dirty="0"/>
          </a:p>
          <a:p>
            <a:pPr marL="170751" lvl="3" indent="0">
              <a:buNone/>
            </a:pPr>
            <a:r>
              <a:rPr lang="en-US" sz="1200" dirty="0"/>
              <a:t>(K. Sorenson and C. Matthews, personal communication, </a:t>
            </a:r>
            <a:r>
              <a:rPr lang="en-US" sz="1200" dirty="0" smtClean="0"/>
              <a:t>January </a:t>
            </a:r>
            <a:r>
              <a:rPr lang="en-US" sz="1200" dirty="0"/>
              <a:t>27, 2017; newgeneralservicelist.org/</a:t>
            </a:r>
            <a:r>
              <a:rPr lang="en-US" sz="1200" dirty="0" smtClean="0"/>
              <a:t>.</a:t>
            </a:r>
          </a:p>
          <a:p>
            <a:pPr marL="170751" lvl="3" indent="0">
              <a:buNone/>
            </a:pPr>
            <a:r>
              <a:rPr lang="en-US" sz="1200" dirty="0" smtClean="0"/>
              <a:t> Figure 1. International Students Graduate. </a:t>
            </a:r>
            <a:r>
              <a:rPr lang="en-US" sz="1200" dirty="0"/>
              <a:t>Retrieved from https://share.america.gov</a:t>
            </a:r>
            <a:r>
              <a:rPr lang="en-US" sz="1200" dirty="0" smtClean="0"/>
              <a:t>/.)</a:t>
            </a:r>
            <a:endParaRPr lang="en-US" sz="2000" dirty="0"/>
          </a:p>
          <a:p>
            <a:pPr marL="170751" lvl="3" indent="0">
              <a:buNone/>
            </a:pPr>
            <a:endParaRPr lang="en-US" sz="2000" dirty="0"/>
          </a:p>
          <a:p>
            <a:pPr marL="170751" lvl="3" indent="0">
              <a:buNone/>
            </a:pPr>
            <a:endParaRPr lang="en-US" sz="1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728" y="3155051"/>
            <a:ext cx="5041900" cy="232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7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#3: Academic v. Everyday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171450" lvl="2"/>
            <a:endParaRPr lang="en-US" sz="2000" dirty="0" smtClean="0"/>
          </a:p>
          <a:p>
            <a:pPr marL="171450" lvl="2"/>
            <a:endParaRPr lang="en-US" sz="2000" dirty="0"/>
          </a:p>
          <a:p>
            <a:pPr marL="171450" lvl="2"/>
            <a:endParaRPr lang="en-US" sz="2000" dirty="0" smtClean="0"/>
          </a:p>
          <a:p>
            <a:pPr marL="171450" lvl="2"/>
            <a:endParaRPr lang="en-US" sz="2000" dirty="0"/>
          </a:p>
          <a:p>
            <a:pPr marL="171450" lvl="2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Word Lists</a:t>
            </a:r>
          </a:p>
          <a:p>
            <a:pPr marL="171450" lvl="2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oxfordlearnersdictionaries.com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/us/wordlist/english/academic/</a:t>
            </a:r>
          </a:p>
          <a:p>
            <a:pPr marL="171450" lvl="2"/>
            <a:r>
              <a:rPr lang="en-US" dirty="0" smtClean="0"/>
              <a:t>newgeneralservicelist.org/ </a:t>
            </a:r>
            <a:endParaRPr lang="en-US" sz="1200" dirty="0" smtClean="0"/>
          </a:p>
          <a:p>
            <a:pPr marL="171450" lvl="2"/>
            <a:r>
              <a:rPr lang="en-US" dirty="0" smtClean="0"/>
              <a:t>newacademicwordlist.org</a:t>
            </a:r>
          </a:p>
          <a:p>
            <a:pPr marL="458787" lvl="3" indent="-285750"/>
            <a:r>
              <a:rPr lang="en-US" dirty="0" smtClean="0"/>
              <a:t>Quizlet </a:t>
            </a:r>
            <a:r>
              <a:rPr lang="en-US" dirty="0"/>
              <a:t>flashcards/ definitions</a:t>
            </a:r>
          </a:p>
          <a:p>
            <a:pPr marL="515937" lvl="4"/>
            <a:r>
              <a:rPr lang="en-US" dirty="0"/>
              <a:t>Downloadable word lists</a:t>
            </a:r>
          </a:p>
          <a:p>
            <a:pPr marL="515937" lvl="4"/>
            <a:r>
              <a:rPr lang="en-US" dirty="0"/>
              <a:t>Differentiates academic &amp; everyday </a:t>
            </a:r>
            <a:r>
              <a:rPr lang="en-US" dirty="0" smtClean="0"/>
              <a:t>words</a:t>
            </a:r>
          </a:p>
          <a:p>
            <a:pPr marL="342900" indent="-342900"/>
            <a:r>
              <a:rPr lang="en-US" b="1" dirty="0" smtClean="0"/>
              <a:t>Academic Word Families</a:t>
            </a:r>
          </a:p>
          <a:p>
            <a:pPr marL="171450" lvl="2"/>
            <a:r>
              <a:rPr lang="en-US" dirty="0" smtClean="0"/>
              <a:t>victoria.ac.nz</a:t>
            </a:r>
            <a:r>
              <a:rPr lang="en-US" dirty="0"/>
              <a:t>/lals/resources/academicwordlist/</a:t>
            </a:r>
            <a:r>
              <a:rPr lang="en-US" dirty="0" smtClean="0"/>
              <a:t>sublists</a:t>
            </a:r>
          </a:p>
          <a:p>
            <a:pPr marL="0" indent="-346774"/>
            <a:r>
              <a:rPr lang="en-US" b="1" dirty="0" smtClean="0"/>
              <a:t>ELL Dictionaries</a:t>
            </a:r>
          </a:p>
          <a:p>
            <a:pPr marL="0" lvl="1"/>
            <a:r>
              <a:rPr lang="en-US" sz="1600" dirty="0" smtClean="0"/>
              <a:t>learnersdictionary.com/</a:t>
            </a:r>
          </a:p>
          <a:p>
            <a:pPr marL="0" lvl="1"/>
            <a:r>
              <a:rPr lang="en-US" sz="1600" dirty="0" smtClean="0"/>
              <a:t>oxfordlearnersdictionaries.com</a:t>
            </a:r>
            <a:r>
              <a:rPr lang="en-US" sz="1600" dirty="0"/>
              <a:t>/us</a:t>
            </a:r>
            <a:r>
              <a:rPr lang="en-US" sz="1600" dirty="0" smtClean="0"/>
              <a:t>/</a:t>
            </a:r>
          </a:p>
          <a:p>
            <a:pPr marL="0" lvl="1"/>
            <a:endParaRPr lang="en-US" sz="16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95401"/>
            <a:ext cx="2921000" cy="5372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9693" y="6236208"/>
            <a:ext cx="433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900" dirty="0" smtClean="0"/>
              <a:t>Figure 1. </a:t>
            </a:r>
            <a:r>
              <a:rPr lang="en-US" sz="900" dirty="0"/>
              <a:t>Vocabularies. Adapted from graphic by Browne, C., Culligan, B. &amp; Phillips, J., 2013, Browe C. &amp; Culligan B., 2015, retrieved from newgeneralservicelist.org/. </a:t>
            </a:r>
          </a:p>
          <a:p>
            <a:pPr marL="0"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165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#3: Academic v. Everyday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71450" lvl="2"/>
            <a:endParaRPr lang="en-US" sz="2000" dirty="0" smtClean="0"/>
          </a:p>
          <a:p>
            <a:pPr marL="171450" lvl="2"/>
            <a:r>
              <a:rPr lang="en-US" sz="2000" dirty="0" smtClean="0"/>
              <a:t>Affixes (ed, ment, re-, ous, a- )</a:t>
            </a:r>
          </a:p>
          <a:p>
            <a:pPr marL="171450" lvl="2"/>
            <a:r>
              <a:rPr lang="en-US" sz="2000" dirty="0"/>
              <a:t>M</a:t>
            </a:r>
            <a:r>
              <a:rPr lang="en-US" sz="2000" dirty="0" smtClean="0"/>
              <a:t>ultiple </a:t>
            </a:r>
            <a:r>
              <a:rPr lang="en-US" sz="2000" dirty="0"/>
              <a:t>meanings </a:t>
            </a:r>
            <a:endParaRPr lang="en-US" sz="2000" dirty="0" smtClean="0"/>
          </a:p>
          <a:p>
            <a:pPr marL="171450" lvl="2"/>
            <a:r>
              <a:rPr lang="en-US" sz="2000" dirty="0"/>
              <a:t>G</a:t>
            </a:r>
            <a:r>
              <a:rPr lang="en-US" sz="2000" dirty="0" smtClean="0"/>
              <a:t>rammatical variations</a:t>
            </a:r>
            <a:endParaRPr lang="en-US" sz="2000" dirty="0"/>
          </a:p>
          <a:p>
            <a:pPr marL="171450" lvl="2"/>
            <a:r>
              <a:rPr lang="en-US" sz="2000" dirty="0"/>
              <a:t>F</a:t>
            </a:r>
            <a:r>
              <a:rPr lang="en-US" sz="2000" dirty="0" smtClean="0"/>
              <a:t>alse cognates </a:t>
            </a:r>
          </a:p>
          <a:p>
            <a:pPr marL="171450" lvl="2"/>
            <a:r>
              <a:rPr lang="en-US" sz="2000" dirty="0"/>
              <a:t>R</a:t>
            </a:r>
            <a:r>
              <a:rPr lang="en-US" sz="2000" dirty="0" smtClean="0"/>
              <a:t>oot words</a:t>
            </a:r>
            <a:endParaRPr lang="en-US" sz="2000" dirty="0"/>
          </a:p>
          <a:p>
            <a:pPr marL="171450" lvl="2"/>
            <a:r>
              <a:rPr lang="en-US" sz="2000" dirty="0"/>
              <a:t>S</a:t>
            </a:r>
            <a:r>
              <a:rPr lang="en-US" sz="2000" dirty="0" smtClean="0"/>
              <a:t>ynonyms</a:t>
            </a:r>
          </a:p>
          <a:p>
            <a:pPr marL="171450" lvl="2"/>
            <a:r>
              <a:rPr lang="en-US" sz="2000" dirty="0" smtClean="0"/>
              <a:t>Homophones (vary, very)</a:t>
            </a:r>
          </a:p>
          <a:p>
            <a:pPr marL="171450" lvl="2"/>
            <a:r>
              <a:rPr lang="en-US" sz="2000" dirty="0"/>
              <a:t>I</a:t>
            </a:r>
            <a:r>
              <a:rPr lang="en-US" sz="2000" dirty="0" smtClean="0"/>
              <a:t>diomatic </a:t>
            </a:r>
            <a:r>
              <a:rPr lang="en-US" sz="2000" dirty="0"/>
              <a:t>usage </a:t>
            </a:r>
            <a:endParaRPr lang="en-US" sz="20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(</a:t>
            </a:r>
            <a:r>
              <a:rPr lang="en-US" sz="1200" dirty="0"/>
              <a:t>Minaya-Rowe, L., 2012)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/>
            <a:r>
              <a:rPr lang="en-US" sz="3300" dirty="0" smtClean="0"/>
              <a:t>Table (n.) – piece of furniture.</a:t>
            </a:r>
          </a:p>
          <a:p>
            <a:pPr marL="457200" indent="-457200"/>
            <a:endParaRPr lang="en-US" sz="3300" dirty="0" smtClean="0"/>
          </a:p>
          <a:p>
            <a:pPr marL="457200" indent="-457200"/>
            <a:r>
              <a:rPr lang="en-US" sz="3300" dirty="0" smtClean="0"/>
              <a:t>To table (something) (v.) – to postpone discussing or resolving an issue.</a:t>
            </a:r>
          </a:p>
          <a:p>
            <a:pPr marL="457200" indent="-457200"/>
            <a:endParaRPr lang="en-US" sz="3300" dirty="0" smtClean="0"/>
          </a:p>
          <a:p>
            <a:pPr marL="457200" indent="-457200"/>
            <a:r>
              <a:rPr lang="en-US" sz="3300" dirty="0" smtClean="0"/>
              <a:t>Table (n.) – visual chart used in scientific texts.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1400" dirty="0" smtClean="0"/>
              <a:t>(Minaya-Rowe, L., 2012)</a:t>
            </a:r>
            <a:endParaRPr lang="en-US" sz="1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720852"/>
          </a:xfrm>
        </p:spPr>
        <p:txBody>
          <a:bodyPr>
            <a:noAutofit/>
          </a:bodyPr>
          <a:lstStyle/>
          <a:p>
            <a:r>
              <a:rPr lang="en-US" b="1" dirty="0" smtClean="0"/>
              <a:t>Strategy C: Anticipate difficulties, </a:t>
            </a:r>
          </a:p>
          <a:p>
            <a:r>
              <a:rPr lang="en-US" b="1" dirty="0" smtClean="0"/>
              <a:t>Offer resources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Example: Table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162300" y="2730500"/>
            <a:ext cx="850900" cy="165100"/>
          </a:xfrm>
          <a:prstGeom prst="rightArrow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881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- </a:t>
            </a:r>
            <a:r>
              <a:rPr lang="en-US" b="1" dirty="0"/>
              <a:t>Noam Chomsky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“Language is the process of free creation; its laws and principles are fixed, but the manner in which the principles of generation are used is free and infinitely varied</a:t>
            </a:r>
            <a:r>
              <a:rPr lang="en-US" sz="2000" dirty="0" smtClean="0"/>
              <a:t>.”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9477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r>
              <a:rPr lang="en-US" b="1" dirty="0" smtClean="0"/>
              <a:t>Surveymonkey.com/r/NTNVT28</a:t>
            </a:r>
          </a:p>
          <a:p>
            <a:endParaRPr lang="en-US" b="1" dirty="0" smtClean="0"/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Please participate: feedback survey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Print or online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015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Dr. Julie Williams (NSCC)</a:t>
            </a:r>
          </a:p>
          <a:p>
            <a:r>
              <a:rPr lang="en-US" dirty="0" smtClean="0"/>
              <a:t>Dr. Jeanne Fain (Lipscomb)</a:t>
            </a:r>
          </a:p>
          <a:p>
            <a:r>
              <a:rPr lang="en-US" dirty="0" smtClean="0"/>
              <a:t>Dr. Lance Forman </a:t>
            </a:r>
            <a:r>
              <a:rPr lang="en-US" dirty="0"/>
              <a:t>(Lipscomb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Connie Matthews</a:t>
            </a:r>
            <a:r>
              <a:rPr lang="en-US" dirty="0"/>
              <a:t>(NSCC</a:t>
            </a:r>
            <a:r>
              <a:rPr lang="en-US" dirty="0" smtClean="0"/>
              <a:t>)</a:t>
            </a:r>
          </a:p>
          <a:p>
            <a:r>
              <a:rPr lang="en-US" dirty="0" smtClean="0"/>
              <a:t>Kathy Sorenson </a:t>
            </a:r>
            <a:r>
              <a:rPr lang="en-US" dirty="0"/>
              <a:t>(NSCC</a:t>
            </a:r>
            <a:r>
              <a:rPr lang="en-US" dirty="0" smtClean="0"/>
              <a:t>)</a:t>
            </a:r>
          </a:p>
          <a:p>
            <a:r>
              <a:rPr lang="en-US" dirty="0" smtClean="0"/>
              <a:t>Leda Longwood </a:t>
            </a:r>
            <a:r>
              <a:rPr lang="en-US" dirty="0"/>
              <a:t>(NSCC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Wendy Dierberger </a:t>
            </a:r>
            <a:r>
              <a:rPr lang="en-US" dirty="0"/>
              <a:t>(NSCC</a:t>
            </a:r>
            <a:r>
              <a:rPr lang="en-US" dirty="0" smtClean="0"/>
              <a:t>)</a:t>
            </a:r>
          </a:p>
          <a:p>
            <a:r>
              <a:rPr lang="en-US" dirty="0" smtClean="0"/>
              <a:t>Krista Mazza Carter (Trevecca &amp; VSCC)</a:t>
            </a:r>
          </a:p>
          <a:p>
            <a:r>
              <a:rPr lang="en-US" dirty="0" smtClean="0"/>
              <a:t>Christina Shaffer </a:t>
            </a:r>
            <a:r>
              <a:rPr lang="en-US" dirty="0"/>
              <a:t>(NSCC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Matt Blum</a:t>
            </a:r>
          </a:p>
          <a:p>
            <a:r>
              <a:rPr lang="en-US" dirty="0" smtClean="0"/>
              <a:t>My ESL students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WITH SPECIAL THANKS TO</a:t>
            </a:r>
            <a:r>
              <a:rPr lang="is-IS" dirty="0" smtClean="0"/>
              <a:t>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040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lvl="2" indent="-457200"/>
            <a:r>
              <a:rPr lang="en-US" sz="1200" dirty="0">
                <a:solidFill>
                  <a:srgbClr val="4B2616"/>
                </a:solidFill>
              </a:rPr>
              <a:t>Aronson, E. (2017). </a:t>
            </a:r>
            <a:r>
              <a:rPr lang="en-US" sz="1200" i="1" dirty="0">
                <a:solidFill>
                  <a:srgbClr val="4B2616"/>
                </a:solidFill>
              </a:rPr>
              <a:t>Jigsaw </a:t>
            </a:r>
            <a:r>
              <a:rPr lang="en-US" sz="1200" i="1" dirty="0" smtClean="0">
                <a:solidFill>
                  <a:srgbClr val="4B2616"/>
                </a:solidFill>
              </a:rPr>
              <a:t>classroom. </a:t>
            </a:r>
            <a:r>
              <a:rPr lang="en-US" sz="1200" dirty="0" smtClean="0">
                <a:solidFill>
                  <a:srgbClr val="4B2616"/>
                </a:solidFill>
              </a:rPr>
              <a:t>Retrieved </a:t>
            </a:r>
            <a:r>
              <a:rPr lang="en-US" sz="1200" dirty="0">
                <a:solidFill>
                  <a:srgbClr val="4B2616"/>
                </a:solidFill>
              </a:rPr>
              <a:t>from https://www.jigsaw.org/</a:t>
            </a:r>
          </a:p>
          <a:p>
            <a:pPr marL="0" indent="-457200"/>
            <a:r>
              <a:rPr lang="en-US" sz="1200" dirty="0"/>
              <a:t>Cummins, J. (2012</a:t>
            </a:r>
            <a:r>
              <a:rPr lang="en-US" sz="1200" dirty="0" smtClean="0"/>
              <a:t>). Whole</a:t>
            </a:r>
            <a:r>
              <a:rPr lang="en-US" sz="1200" dirty="0"/>
              <a:t>-School Approaches to Academic Language Proficiency Among English learners</a:t>
            </a:r>
            <a:r>
              <a:rPr lang="en-US" sz="1200" dirty="0" smtClean="0"/>
              <a:t>. </a:t>
            </a:r>
            <a:r>
              <a:rPr lang="en-US" sz="1200" dirty="0"/>
              <a:t>In M. Calderon. (Ed.) </a:t>
            </a:r>
            <a:r>
              <a:rPr lang="en-US" sz="1200" i="1" dirty="0"/>
              <a:t>Breaking through: Effective instruction &amp; assessment for reaching English learners</a:t>
            </a:r>
            <a:r>
              <a:rPr lang="en-US" sz="1200" dirty="0"/>
              <a:t>. (63-85). Bloomington, IN: Solution Tree Press.</a:t>
            </a:r>
          </a:p>
          <a:p>
            <a:pPr marL="0" indent="-457200"/>
            <a:r>
              <a:rPr lang="en-US" sz="1200" dirty="0" smtClean="0"/>
              <a:t>Echevarria, J., Vogt, M., &amp; Short, D. (2013). </a:t>
            </a:r>
            <a:r>
              <a:rPr lang="en-US" sz="1200" i="1" dirty="0" smtClean="0"/>
              <a:t>Making content comprehensible for English learners: the SIOP model. </a:t>
            </a:r>
            <a:r>
              <a:rPr lang="en-US" sz="1200" dirty="0" smtClean="0"/>
              <a:t>Boston: Pearson.</a:t>
            </a:r>
          </a:p>
          <a:p>
            <a:pPr marL="0" indent="-457200"/>
            <a:r>
              <a:rPr lang="en-US" sz="1200" dirty="0"/>
              <a:t>Fang, Z., &amp; Schleppegrell, M. J. (2010). Disciplinary literacies across content areas: supporting secondary reading through functional language analysis: by making discipline-specific ways of using language explicit, teachers can help adolescents better engage with school knowledge and more effectively develop disciplinary literacies across academic content areas. </a:t>
            </a:r>
            <a:r>
              <a:rPr lang="en-US" sz="1200" i="1" dirty="0"/>
              <a:t>Journal of Adolescent &amp; Adult Literacy</a:t>
            </a:r>
            <a:r>
              <a:rPr lang="en-US" sz="1200" dirty="0"/>
              <a:t>, </a:t>
            </a:r>
            <a:r>
              <a:rPr lang="en-US" sz="1200" i="1" dirty="0"/>
              <a:t>53</a:t>
            </a:r>
            <a:r>
              <a:rPr lang="en-US" sz="1200" dirty="0"/>
              <a:t>(7), 587+. Retrieved from http://luprox.lipscomb.edu/login?url=http://go.galegroup.com.vwproxy.lipscomb.edu/ps/i.do?p=LitRC&amp;sw=w&amp;u=tel_a_beaman&amp;v=2.1&amp;it=r&amp;id=GALE%7CA224989403&amp;asid=7a43281daf3d57ce998d69419b587ef8</a:t>
            </a:r>
          </a:p>
          <a:p>
            <a:pPr marL="0" indent="-457200"/>
            <a:r>
              <a:rPr lang="en-US" sz="1200" i="1" dirty="0" smtClean="0"/>
              <a:t>Fisher, D., Frey, N., &amp; Lapp, D. (2012). Teaching students to read like detectives: Comprehending, analyzing, and discussing text.  </a:t>
            </a:r>
            <a:r>
              <a:rPr lang="en-US" sz="1200" dirty="0" smtClean="0"/>
              <a:t>Bloomington, IN: Solution Tree Press.</a:t>
            </a:r>
          </a:p>
          <a:p>
            <a:pPr marL="0" indent="-457200"/>
            <a:r>
              <a:rPr lang="en-US" sz="1200" dirty="0"/>
              <a:t>Gebhard, M. (2010). Teacher </a:t>
            </a:r>
            <a:r>
              <a:rPr lang="en-US" sz="1200" dirty="0" smtClean="0"/>
              <a:t>education </a:t>
            </a:r>
            <a:r>
              <a:rPr lang="en-US" sz="1200" dirty="0"/>
              <a:t>in </a:t>
            </a:r>
            <a:r>
              <a:rPr lang="en-US" sz="1200" dirty="0" smtClean="0"/>
              <a:t>changing </a:t>
            </a:r>
            <a:r>
              <a:rPr lang="en-US" sz="1200" dirty="0"/>
              <a:t>t</a:t>
            </a:r>
            <a:r>
              <a:rPr lang="en-US" sz="1200" dirty="0" smtClean="0"/>
              <a:t>imes</a:t>
            </a:r>
            <a:r>
              <a:rPr lang="en-US" sz="1200" dirty="0"/>
              <a:t>: A </a:t>
            </a:r>
            <a:r>
              <a:rPr lang="en-US" sz="1200" dirty="0" smtClean="0"/>
              <a:t>systemic </a:t>
            </a:r>
            <a:r>
              <a:rPr lang="en-US" sz="1200" dirty="0"/>
              <a:t>f</a:t>
            </a:r>
            <a:r>
              <a:rPr lang="en-US" sz="1200" dirty="0" smtClean="0"/>
              <a:t>unctional </a:t>
            </a:r>
            <a:r>
              <a:rPr lang="en-US" sz="1200" dirty="0"/>
              <a:t>l</a:t>
            </a:r>
            <a:r>
              <a:rPr lang="en-US" sz="1200" dirty="0" smtClean="0"/>
              <a:t>inguistics </a:t>
            </a:r>
            <a:r>
              <a:rPr lang="en-US" sz="1200" dirty="0"/>
              <a:t>(SFL) </a:t>
            </a:r>
            <a:r>
              <a:rPr lang="en-US" sz="1200" dirty="0" smtClean="0"/>
              <a:t>perspective</a:t>
            </a:r>
            <a:r>
              <a:rPr lang="en-US" sz="1200" dirty="0"/>
              <a:t>. </a:t>
            </a:r>
            <a:r>
              <a:rPr lang="en-US" sz="1200" i="1" dirty="0"/>
              <a:t>TESOL Quarterly, 44</a:t>
            </a:r>
            <a:r>
              <a:rPr lang="en-US" sz="1200" dirty="0"/>
              <a:t>(4), 797-803. Retrieved from  http://www.jstor.org/stable/</a:t>
            </a:r>
            <a:r>
              <a:rPr lang="en-US" sz="1200" dirty="0" smtClean="0"/>
              <a:t>27896766</a:t>
            </a:r>
          </a:p>
          <a:p>
            <a:pPr marL="0" indent="-457200"/>
            <a:r>
              <a:rPr lang="en-US" sz="1200" dirty="0" smtClean="0"/>
              <a:t>Hadaway</a:t>
            </a:r>
            <a:r>
              <a:rPr lang="en-US" sz="1200" dirty="0"/>
              <a:t>, N., Vardell, S. M., &amp; Young, T. A. (2002). Highlighting nonfiction literature: Literacy development and English language learners. </a:t>
            </a:r>
            <a:r>
              <a:rPr lang="en-US" sz="1200" i="1" dirty="0"/>
              <a:t>The NERA Journal, 38</a:t>
            </a:r>
            <a:r>
              <a:rPr lang="en-US" sz="1200" dirty="0"/>
              <a:t>(2), 16–22. Retrieved from http://www.gwinnett.k12.ga.us/HopkinsES/Alfonso_Web/ESOL%20Modification%20Research/ELL_fiction_books.pdf</a:t>
            </a:r>
          </a:p>
          <a:p>
            <a:pPr marL="0" lvl="2" indent="-457200"/>
            <a:r>
              <a:rPr lang="en-US" sz="1200" dirty="0" smtClean="0"/>
              <a:t>Lynch, J. (2009). Print literacy </a:t>
            </a:r>
            <a:r>
              <a:rPr lang="en-US" sz="1200" dirty="0"/>
              <a:t>e</a:t>
            </a:r>
            <a:r>
              <a:rPr lang="en-US" sz="1200" dirty="0" smtClean="0"/>
              <a:t>ngagement of parents from low-income backgrounds: Implications for adult and family literacy programs. Journal of Adolescent &amp; Adult Literacy, 52(6), 509-521. doi:101598/JAAL.52.6.5</a:t>
            </a:r>
          </a:p>
          <a:p>
            <a:pPr marL="0" lvl="2" indent="-457200">
              <a:buNone/>
            </a:pPr>
            <a:r>
              <a:rPr lang="en-US" sz="1200" dirty="0" smtClean="0"/>
              <a:t> </a:t>
            </a:r>
            <a:endParaRPr lang="en-US" sz="1200" dirty="0"/>
          </a:p>
          <a:p>
            <a:pPr marL="0" indent="-45720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62441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Assumptions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English language learners (ELLs) </a:t>
            </a:r>
            <a:r>
              <a:rPr lang="en-US" sz="2400" dirty="0" smtClean="0"/>
              <a:t>have </a:t>
            </a:r>
            <a:r>
              <a:rPr lang="en-US" sz="2400" dirty="0"/>
              <a:t>high speaking/ listening skills; lower academic reading proficiency (NSCC)</a:t>
            </a:r>
          </a:p>
          <a:p>
            <a:endParaRPr lang="en-US" sz="2400" dirty="0"/>
          </a:p>
          <a:p>
            <a:r>
              <a:rPr lang="en-US" sz="2400" dirty="0"/>
              <a:t>Reading skills: basis </a:t>
            </a:r>
            <a:r>
              <a:rPr lang="en-US" sz="2400" dirty="0" smtClean="0"/>
              <a:t>for college </a:t>
            </a:r>
            <a:r>
              <a:rPr lang="en-US" sz="2400" dirty="0"/>
              <a:t>success – all disciplines</a:t>
            </a:r>
          </a:p>
          <a:p>
            <a:endParaRPr lang="en-US" sz="2400" dirty="0"/>
          </a:p>
          <a:p>
            <a:r>
              <a:rPr lang="en-US" sz="2400" dirty="0"/>
              <a:t>Reading-heavy </a:t>
            </a:r>
            <a:r>
              <a:rPr lang="en-US" sz="2400" dirty="0" smtClean="0"/>
              <a:t>courses - </a:t>
            </a:r>
            <a:r>
              <a:rPr lang="en-US" sz="2400" dirty="0"/>
              <a:t>challenge to ELLs’ academic success &amp; </a:t>
            </a:r>
            <a:r>
              <a:rPr lang="en-US" sz="2400" dirty="0" smtClean="0"/>
              <a:t>retention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735" y="533400"/>
            <a:ext cx="4343400" cy="55035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92800" y="6392971"/>
            <a:ext cx="294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Figure. 1. Reading is basis for education. Retrieved from </a:t>
            </a:r>
            <a:r>
              <a:rPr lang="en-US" sz="1200" dirty="0"/>
              <a:t>acer.org/ozpisa</a:t>
            </a:r>
            <a:r>
              <a:rPr lang="en-US" sz="1200" dirty="0" smtClean="0"/>
              <a:t>/.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82555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2" indent="-457200"/>
            <a:r>
              <a:rPr lang="en-US" sz="1200" dirty="0"/>
              <a:t>K. Sorenson &amp; C. Matthews, personal communication, January 27, </a:t>
            </a:r>
            <a:r>
              <a:rPr lang="en-US" sz="1200" dirty="0" smtClean="0"/>
              <a:t>2017. </a:t>
            </a:r>
            <a:endParaRPr lang="en-US" sz="1200" dirty="0"/>
          </a:p>
          <a:p>
            <a:pPr marL="0" indent="-457200"/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Kareva, V. &amp; Echevarria, J. (2013). </a:t>
            </a:r>
            <a:r>
              <a:rPr lang="en-US" sz="1200" i="1" dirty="0">
                <a:solidFill>
                  <a:schemeClr val="accent2">
                    <a:lumMod val="50000"/>
                  </a:schemeClr>
                </a:solidFill>
              </a:rPr>
              <a:t>Using the SIOP model for effective content teaching with second and foreign language learners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1200" i="1" dirty="0">
                <a:solidFill>
                  <a:schemeClr val="accent2">
                    <a:lumMod val="50000"/>
                  </a:schemeClr>
                </a:solidFill>
              </a:rPr>
              <a:t>Journal of Education and Training Studies,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 1(2). Retrieved from http://files.eric.ed.gov/fulltext/EJ1054872.pdf</a:t>
            </a:r>
          </a:p>
          <a:p>
            <a:pPr marL="0" lvl="3" indent="-457200"/>
            <a:r>
              <a:rPr lang="en-US" sz="1200" dirty="0">
                <a:solidFill>
                  <a:srgbClr val="4B2616"/>
                </a:solidFill>
              </a:rPr>
              <a:t>L. Longwood, personal communication, October 5, 2016.</a:t>
            </a:r>
          </a:p>
          <a:p>
            <a:pPr marL="0" indent="-457200"/>
            <a:r>
              <a:rPr lang="en-US" sz="1200" dirty="0"/>
              <a:t>Minaya-Rowe, L. (2012). Effective teaching for ELs and all students: Vocabulary, reading, and writing within all subjects</a:t>
            </a:r>
            <a:r>
              <a:rPr lang="en-US" sz="1200" dirty="0" smtClean="0"/>
              <a:t>. </a:t>
            </a:r>
            <a:r>
              <a:rPr lang="en-US" sz="1200" dirty="0"/>
              <a:t>In M. Calderon. (Ed.) </a:t>
            </a:r>
            <a:r>
              <a:rPr lang="en-US" sz="1200" i="1" dirty="0"/>
              <a:t>Breaking through: Effective instruction &amp; assessment for reaching English learners</a:t>
            </a:r>
            <a:r>
              <a:rPr lang="en-US" sz="1200" dirty="0"/>
              <a:t>. (107-126). Bloomington, IN: Solution Tree Press.</a:t>
            </a:r>
          </a:p>
          <a:p>
            <a:pPr marL="0" indent="-457200"/>
            <a:r>
              <a:rPr lang="en-US" sz="1200" dirty="0"/>
              <a:t>Schleppegrell, M. J., Achugar, M., &amp; OteÍza, T. (2004). The </a:t>
            </a:r>
            <a:r>
              <a:rPr lang="en-US" sz="1200" dirty="0" smtClean="0"/>
              <a:t>grammar </a:t>
            </a:r>
            <a:r>
              <a:rPr lang="en-US" sz="1200" dirty="0"/>
              <a:t>of </a:t>
            </a:r>
            <a:r>
              <a:rPr lang="en-US" sz="1200" dirty="0" smtClean="0"/>
              <a:t>history</a:t>
            </a:r>
            <a:r>
              <a:rPr lang="en-US" sz="1200" dirty="0"/>
              <a:t>: Enhancing </a:t>
            </a:r>
            <a:r>
              <a:rPr lang="en-US" sz="1200" dirty="0" smtClean="0"/>
              <a:t>content‐based instruction through </a:t>
            </a:r>
            <a:r>
              <a:rPr lang="en-US" sz="1200" dirty="0"/>
              <a:t>a </a:t>
            </a:r>
            <a:r>
              <a:rPr lang="en-US" sz="1200" dirty="0" smtClean="0"/>
              <a:t>functional </a:t>
            </a:r>
            <a:r>
              <a:rPr lang="en-US" sz="1200" dirty="0"/>
              <a:t>Focus on </a:t>
            </a:r>
            <a:r>
              <a:rPr lang="en-US" sz="1200" dirty="0" smtClean="0"/>
              <a:t>language</a:t>
            </a:r>
            <a:r>
              <a:rPr lang="en-US" sz="1200" dirty="0"/>
              <a:t>. </a:t>
            </a:r>
            <a:r>
              <a:rPr lang="en-US" sz="1200" i="1" dirty="0"/>
              <a:t>TESOL Quarterly, 38</a:t>
            </a:r>
            <a:r>
              <a:rPr lang="en-US" sz="1200" dirty="0"/>
              <a:t>(1), 67-93. doi:10.2307/3588259</a:t>
            </a:r>
          </a:p>
          <a:p>
            <a:pPr marL="0" indent="-457200"/>
            <a:r>
              <a:rPr lang="en-US" sz="1200" dirty="0"/>
              <a:t>Vacca, R., Vacca, J.A., &amp; Mraz, M. (2014). </a:t>
            </a:r>
            <a:r>
              <a:rPr lang="en-US" sz="1200" i="1" dirty="0"/>
              <a:t>Content area reading: Literacy and learning across the curriculum.</a:t>
            </a:r>
            <a:r>
              <a:rPr lang="en-US" sz="1200" dirty="0"/>
              <a:t> Boston: Pearson.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4703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marL="0" indent="-457200"/>
            <a:r>
              <a:rPr lang="en-US" sz="2000" dirty="0" smtClean="0"/>
              <a:t>Allam, C. (2012). </a:t>
            </a:r>
            <a:r>
              <a:rPr lang="en-US" sz="2000" i="1" dirty="0" smtClean="0"/>
              <a:t>Annotated article </a:t>
            </a:r>
            <a:r>
              <a:rPr lang="en-US" sz="2000" dirty="0" smtClean="0"/>
              <a:t>[Digital image]. Retrieved </a:t>
            </a:r>
            <a:r>
              <a:rPr lang="en-US" sz="2000" dirty="0"/>
              <a:t>from http://iteachicoachiblog.blogspot.com</a:t>
            </a:r>
            <a:r>
              <a:rPr lang="en-US" sz="2000" dirty="0" smtClean="0"/>
              <a:t>/2012</a:t>
            </a:r>
            <a:r>
              <a:rPr lang="en-US" sz="2000" dirty="0"/>
              <a:t>/06/five-simple-close-reading-</a:t>
            </a:r>
            <a:r>
              <a:rPr lang="en-US" sz="2000" dirty="0" smtClean="0"/>
              <a:t>strategies.html</a:t>
            </a:r>
          </a:p>
          <a:p>
            <a:pPr marL="0" lvl="2" indent="-457200"/>
            <a:r>
              <a:rPr lang="en-US" sz="2000" dirty="0" smtClean="0">
                <a:solidFill>
                  <a:srgbClr val="4B2616"/>
                </a:solidFill>
              </a:rPr>
              <a:t>Aronson, E. (2017). </a:t>
            </a:r>
            <a:r>
              <a:rPr lang="en-US" sz="2000" i="1" dirty="0" smtClean="0">
                <a:solidFill>
                  <a:srgbClr val="4B2616"/>
                </a:solidFill>
              </a:rPr>
              <a:t>Jigsaw classroom logo </a:t>
            </a:r>
            <a:r>
              <a:rPr lang="en-US" sz="2000" dirty="0"/>
              <a:t>[Digital image]</a:t>
            </a:r>
            <a:r>
              <a:rPr lang="en-US" sz="2000" dirty="0" smtClean="0"/>
              <a:t>.</a:t>
            </a:r>
            <a:r>
              <a:rPr lang="en-US" sz="2000" dirty="0" smtClean="0">
                <a:solidFill>
                  <a:srgbClr val="4B2616"/>
                </a:solidFill>
              </a:rPr>
              <a:t> Retrieved </a:t>
            </a:r>
            <a:r>
              <a:rPr lang="en-US" sz="2000" dirty="0">
                <a:solidFill>
                  <a:srgbClr val="4B2616"/>
                </a:solidFill>
              </a:rPr>
              <a:t>from https://www.jigsaw.org</a:t>
            </a:r>
            <a:r>
              <a:rPr lang="en-US" sz="2000" dirty="0" smtClean="0">
                <a:solidFill>
                  <a:srgbClr val="4B2616"/>
                </a:solidFill>
              </a:rPr>
              <a:t>/</a:t>
            </a:r>
            <a:endParaRPr lang="en-US" sz="2000" dirty="0">
              <a:solidFill>
                <a:srgbClr val="4B2616"/>
              </a:solidFill>
            </a:endParaRPr>
          </a:p>
          <a:p>
            <a:pPr marL="0" indent="-457200"/>
            <a:r>
              <a:rPr lang="en-US" sz="2000" i="1" dirty="0" smtClean="0"/>
              <a:t>Biographies </a:t>
            </a:r>
            <a:r>
              <a:rPr lang="en-US" sz="2000" i="1" dirty="0"/>
              <a:t>and </a:t>
            </a:r>
            <a:r>
              <a:rPr lang="en-US" sz="2000" i="1" dirty="0" smtClean="0"/>
              <a:t>narratives </a:t>
            </a:r>
            <a:r>
              <a:rPr lang="en-US" sz="2000" dirty="0"/>
              <a:t>[Digital image]. </a:t>
            </a:r>
            <a:r>
              <a:rPr lang="en-US" sz="2000" dirty="0" smtClean="0"/>
              <a:t> </a:t>
            </a:r>
            <a:r>
              <a:rPr lang="en-US" sz="2000" dirty="0"/>
              <a:t>Retrieved from </a:t>
            </a:r>
            <a:r>
              <a:rPr lang="en-US" sz="2000" dirty="0" smtClean="0"/>
              <a:t>www.study.com</a:t>
            </a:r>
          </a:p>
          <a:p>
            <a:pPr marL="0" lvl="2" indent="-457200"/>
            <a:r>
              <a:rPr lang="en-US" sz="2000" dirty="0"/>
              <a:t>Browne, C., Culligan, B. &amp; Phillips, </a:t>
            </a:r>
            <a:r>
              <a:rPr lang="en-US" sz="2000" dirty="0" smtClean="0"/>
              <a:t>J.</a:t>
            </a:r>
            <a:r>
              <a:rPr lang="en-US" sz="2000" dirty="0"/>
              <a:t> </a:t>
            </a:r>
            <a:r>
              <a:rPr lang="en-US" sz="2000" dirty="0" smtClean="0"/>
              <a:t>(2013). </a:t>
            </a:r>
            <a:r>
              <a:rPr lang="en-US" sz="2000" i="1" dirty="0" smtClean="0"/>
              <a:t>Vocabularies</a:t>
            </a:r>
            <a:r>
              <a:rPr lang="en-US" sz="2000" dirty="0" smtClean="0"/>
              <a:t> </a:t>
            </a:r>
            <a:r>
              <a:rPr lang="en-US" sz="2000" dirty="0"/>
              <a:t>[Digital image]. </a:t>
            </a:r>
            <a:r>
              <a:rPr lang="en-US" sz="2000" dirty="0" smtClean="0"/>
              <a:t> </a:t>
            </a:r>
            <a:r>
              <a:rPr lang="en-US" sz="2000" dirty="0"/>
              <a:t>R</a:t>
            </a:r>
            <a:r>
              <a:rPr lang="en-US" sz="2000" dirty="0" smtClean="0"/>
              <a:t>etrieved </a:t>
            </a:r>
            <a:r>
              <a:rPr lang="en-US" sz="2000" dirty="0"/>
              <a:t>from newgeneralservicelist.org</a:t>
            </a:r>
            <a:r>
              <a:rPr lang="en-US" sz="2000" dirty="0" smtClean="0"/>
              <a:t>/ </a:t>
            </a:r>
            <a:endParaRPr lang="en-US" sz="2000" dirty="0"/>
          </a:p>
          <a:p>
            <a:pPr marL="0" lvl="2" indent="-457200"/>
            <a:r>
              <a:rPr lang="en-US" sz="2000" dirty="0" smtClean="0">
                <a:solidFill>
                  <a:srgbClr val="4B2616"/>
                </a:solidFill>
              </a:rPr>
              <a:t>Candler, L. </a:t>
            </a:r>
            <a:r>
              <a:rPr lang="en-US" sz="2000" i="1" dirty="0" smtClean="0">
                <a:solidFill>
                  <a:srgbClr val="4B2616"/>
                </a:solidFill>
              </a:rPr>
              <a:t>Cartoon </a:t>
            </a:r>
            <a:r>
              <a:rPr lang="en-US" sz="2000" i="1" dirty="0">
                <a:solidFill>
                  <a:srgbClr val="4B2616"/>
                </a:solidFill>
              </a:rPr>
              <a:t>woman balancing </a:t>
            </a:r>
            <a:r>
              <a:rPr lang="en-US" sz="2000" i="1" dirty="0" smtClean="0">
                <a:solidFill>
                  <a:srgbClr val="4B2616"/>
                </a:solidFill>
              </a:rPr>
              <a:t>books</a:t>
            </a:r>
            <a:r>
              <a:rPr lang="en-US" sz="2000" dirty="0" smtClean="0">
                <a:solidFill>
                  <a:srgbClr val="4B2616"/>
                </a:solidFill>
              </a:rPr>
              <a:t> </a:t>
            </a:r>
            <a:r>
              <a:rPr lang="en-US" sz="2000" dirty="0"/>
              <a:t>[Digital image]. </a:t>
            </a:r>
            <a:r>
              <a:rPr lang="en-US" sz="2000" dirty="0" smtClean="0">
                <a:solidFill>
                  <a:srgbClr val="4B2616"/>
                </a:solidFill>
              </a:rPr>
              <a:t> </a:t>
            </a:r>
            <a:r>
              <a:rPr lang="en-US" sz="2000" dirty="0">
                <a:solidFill>
                  <a:srgbClr val="4B2616"/>
                </a:solidFill>
              </a:rPr>
              <a:t>R</a:t>
            </a:r>
            <a:r>
              <a:rPr lang="en-US" sz="2000" dirty="0" smtClean="0">
                <a:solidFill>
                  <a:srgbClr val="4B2616"/>
                </a:solidFill>
              </a:rPr>
              <a:t>etrieved </a:t>
            </a:r>
            <a:r>
              <a:rPr lang="en-US" sz="2000" dirty="0">
                <a:solidFill>
                  <a:srgbClr val="4B2616"/>
                </a:solidFill>
              </a:rPr>
              <a:t>from http://www.lauracandler.com/strategies/</a:t>
            </a:r>
            <a:r>
              <a:rPr lang="en-US" sz="2000" dirty="0" smtClean="0">
                <a:solidFill>
                  <a:srgbClr val="4B2616"/>
                </a:solidFill>
              </a:rPr>
              <a:t>balancedlit.php</a:t>
            </a:r>
            <a:endParaRPr lang="en-US" sz="2000" b="1" dirty="0" smtClean="0"/>
          </a:p>
          <a:p>
            <a:pPr marL="0" indent="-457200"/>
            <a:r>
              <a:rPr lang="en-US" sz="2000" i="1" dirty="0" smtClean="0"/>
              <a:t>International </a:t>
            </a:r>
            <a:r>
              <a:rPr lang="en-US" sz="2000" i="1" dirty="0"/>
              <a:t>Students </a:t>
            </a:r>
            <a:r>
              <a:rPr lang="en-US" sz="2000" i="1" dirty="0" smtClean="0"/>
              <a:t>Graduate </a:t>
            </a:r>
            <a:r>
              <a:rPr lang="en-US" sz="2000" dirty="0"/>
              <a:t>[Digital image]. </a:t>
            </a:r>
            <a:r>
              <a:rPr lang="en-US" sz="2000" dirty="0" smtClean="0"/>
              <a:t> </a:t>
            </a:r>
            <a:r>
              <a:rPr lang="en-US" sz="2000" dirty="0"/>
              <a:t>Retrieved from https://share.america.gov/.</a:t>
            </a:r>
            <a:endParaRPr lang="en-US" sz="2000" dirty="0" smtClean="0"/>
          </a:p>
          <a:p>
            <a:pPr marL="0" indent="-457200"/>
            <a:r>
              <a:rPr lang="en-US" sz="2000" dirty="0" smtClean="0"/>
              <a:t>Judson, T. (2014). </a:t>
            </a:r>
            <a:r>
              <a:rPr lang="en-US" sz="2000" i="1" dirty="0" smtClean="0"/>
              <a:t>Listening </a:t>
            </a:r>
            <a:r>
              <a:rPr lang="en-US" sz="2000" i="1" dirty="0"/>
              <a:t>+ Reading = Ingles TOP! </a:t>
            </a:r>
            <a:r>
              <a:rPr lang="en-US" sz="2000" dirty="0"/>
              <a:t>[Digital image]. </a:t>
            </a:r>
            <a:r>
              <a:rPr lang="en-US" sz="2000" dirty="0" smtClean="0"/>
              <a:t>Retrieved </a:t>
            </a:r>
            <a:r>
              <a:rPr lang="en-US" sz="2000" dirty="0"/>
              <a:t>from </a:t>
            </a:r>
            <a:r>
              <a:rPr lang="en-US" sz="2000" dirty="0" smtClean="0"/>
              <a:t>https</a:t>
            </a:r>
            <a:r>
              <a:rPr lang="en-US" sz="2000" dirty="0"/>
              <a:t>://www.duolingo.com/comment/</a:t>
            </a:r>
            <a:r>
              <a:rPr lang="en-US" sz="2000" dirty="0" smtClean="0"/>
              <a:t>2594588</a:t>
            </a:r>
          </a:p>
          <a:p>
            <a:pPr marL="0" indent="-457200"/>
            <a:r>
              <a:rPr lang="en-US" sz="2000" dirty="0" smtClean="0"/>
              <a:t>Punch. (1849). </a:t>
            </a:r>
            <a:r>
              <a:rPr lang="en-US" sz="2000" i="1" dirty="0" smtClean="0"/>
              <a:t>Mistaking </a:t>
            </a:r>
            <a:r>
              <a:rPr lang="en-US" sz="2000" i="1" dirty="0"/>
              <a:t>cause for </a:t>
            </a:r>
            <a:r>
              <a:rPr lang="en-US" sz="2000" i="1" dirty="0" smtClean="0"/>
              <a:t>effect </a:t>
            </a:r>
            <a:r>
              <a:rPr lang="en-US" sz="2000" dirty="0"/>
              <a:t>[Digital image]. </a:t>
            </a:r>
            <a:r>
              <a:rPr lang="en-US" sz="2000" i="1" dirty="0" smtClean="0"/>
              <a:t>Punch </a:t>
            </a:r>
            <a:r>
              <a:rPr lang="en-US" sz="2000" i="1" dirty="0"/>
              <a:t>Magazine</a:t>
            </a:r>
            <a:r>
              <a:rPr lang="en-US" sz="2000" dirty="0"/>
              <a:t>, </a:t>
            </a:r>
            <a:r>
              <a:rPr lang="en-US" sz="2000" dirty="0" smtClean="0"/>
              <a:t>17</a:t>
            </a:r>
            <a:r>
              <a:rPr lang="en-US" sz="2000" dirty="0"/>
              <a:t>, p. 185. </a:t>
            </a:r>
            <a:r>
              <a:rPr lang="en-US" sz="2000" dirty="0" smtClean="0"/>
              <a:t>Retrieved </a:t>
            </a:r>
            <a:r>
              <a:rPr lang="en-US" sz="2000" dirty="0"/>
              <a:t>from https://commons.wikimedia.org/wiki/File:Mistaking_Cause_for_Effect_-_Turning_on_the_Cholera.jpg</a:t>
            </a:r>
            <a:endParaRPr lang="en-US" sz="2000" dirty="0" smtClean="0"/>
          </a:p>
          <a:p>
            <a:pPr marL="0" indent="-457200"/>
            <a:r>
              <a:rPr lang="en-US" sz="2000" i="1" dirty="0" smtClean="0"/>
              <a:t>Reading </a:t>
            </a:r>
            <a:r>
              <a:rPr lang="en-US" sz="2000" i="1" dirty="0"/>
              <a:t>is basis for </a:t>
            </a:r>
            <a:r>
              <a:rPr lang="en-US" sz="2000" i="1" dirty="0" smtClean="0"/>
              <a:t>education </a:t>
            </a:r>
            <a:r>
              <a:rPr lang="en-US" sz="2000" dirty="0" smtClean="0"/>
              <a:t>[</a:t>
            </a:r>
            <a:r>
              <a:rPr lang="en-US" sz="2000" dirty="0"/>
              <a:t>Digital image]. </a:t>
            </a:r>
            <a:r>
              <a:rPr lang="en-US" sz="2000" dirty="0" smtClean="0"/>
              <a:t> </a:t>
            </a:r>
            <a:r>
              <a:rPr lang="en-US" sz="2000" dirty="0"/>
              <a:t>Retrieved from acer.org/ozpisa</a:t>
            </a:r>
            <a:r>
              <a:rPr lang="en-US" sz="2000" dirty="0" smtClean="0"/>
              <a:t>/ </a:t>
            </a:r>
            <a:endParaRPr lang="en-US" sz="2000" dirty="0" smtClean="0"/>
          </a:p>
          <a:p>
            <a:pPr marL="0" indent="-457200"/>
            <a:r>
              <a:rPr lang="en-US" sz="2000" i="1" dirty="0" smtClean="0"/>
              <a:t>Number </a:t>
            </a:r>
            <a:r>
              <a:rPr lang="en-US" sz="2000" i="1" dirty="0"/>
              <a:t>figures and logo </a:t>
            </a:r>
            <a:r>
              <a:rPr lang="en-US" sz="2000" dirty="0" smtClean="0"/>
              <a:t>[Digital image]. Retrieved from </a:t>
            </a:r>
            <a:r>
              <a:rPr lang="en-US" sz="2000" dirty="0" smtClean="0"/>
              <a:t>tes.com </a:t>
            </a:r>
            <a:endParaRPr lang="en-US" sz="2000" dirty="0" smtClean="0"/>
          </a:p>
          <a:p>
            <a:pPr marL="0" indent="-457200"/>
            <a:r>
              <a:rPr lang="en-US" sz="2000" dirty="0" smtClean="0">
                <a:solidFill>
                  <a:srgbClr val="4B2616"/>
                </a:solidFill>
              </a:rPr>
              <a:t>Tetzlaff, R. (2017). </a:t>
            </a:r>
            <a:r>
              <a:rPr lang="en-US" sz="2000" i="1" dirty="0" smtClean="0">
                <a:solidFill>
                  <a:srgbClr val="4B2616"/>
                </a:solidFill>
              </a:rPr>
              <a:t>International </a:t>
            </a:r>
            <a:r>
              <a:rPr lang="en-US" sz="2000" i="1" dirty="0">
                <a:solidFill>
                  <a:srgbClr val="4B2616"/>
                </a:solidFill>
              </a:rPr>
              <a:t>Students </a:t>
            </a:r>
            <a:r>
              <a:rPr lang="en-US" sz="2000" i="1" dirty="0" smtClean="0">
                <a:solidFill>
                  <a:srgbClr val="4B2616"/>
                </a:solidFill>
              </a:rPr>
              <a:t>Studying </a:t>
            </a:r>
            <a:r>
              <a:rPr lang="en-US" sz="2000" dirty="0"/>
              <a:t>[Digital image]. </a:t>
            </a:r>
            <a:r>
              <a:rPr lang="en-US" sz="2000" i="1" dirty="0" smtClean="0">
                <a:solidFill>
                  <a:srgbClr val="4B2616"/>
                </a:solidFill>
              </a:rPr>
              <a:t> </a:t>
            </a:r>
            <a:r>
              <a:rPr lang="en-US" sz="2000" dirty="0" smtClean="0">
                <a:solidFill>
                  <a:srgbClr val="4B2616"/>
                </a:solidFill>
              </a:rPr>
              <a:t>College Factual. </a:t>
            </a:r>
            <a:r>
              <a:rPr lang="en-US" sz="2000" dirty="0">
                <a:solidFill>
                  <a:srgbClr val="4B2616"/>
                </a:solidFill>
              </a:rPr>
              <a:t>R</a:t>
            </a:r>
            <a:r>
              <a:rPr lang="en-US" sz="2000" dirty="0" smtClean="0">
                <a:solidFill>
                  <a:srgbClr val="4B2616"/>
                </a:solidFill>
              </a:rPr>
              <a:t>etrieved </a:t>
            </a:r>
            <a:r>
              <a:rPr lang="en-US" sz="2000" dirty="0">
                <a:solidFill>
                  <a:srgbClr val="4B2616"/>
                </a:solidFill>
              </a:rPr>
              <a:t>from http://parents.collegefactual.com/blog/how-international-students-affect-the-us-education-</a:t>
            </a:r>
            <a:r>
              <a:rPr lang="en-US" sz="2000" dirty="0" smtClean="0">
                <a:solidFill>
                  <a:srgbClr val="4B2616"/>
                </a:solidFill>
              </a:rPr>
              <a:t>system</a:t>
            </a:r>
            <a:endParaRPr lang="en-US" sz="2000" dirty="0"/>
          </a:p>
          <a:p>
            <a:pPr marL="0" lvl="1" indent="-457200"/>
            <a:r>
              <a:rPr lang="en-US" dirty="0" smtClean="0"/>
              <a:t>Sommer, J. (2014). </a:t>
            </a:r>
            <a:r>
              <a:rPr lang="en-US" i="1" dirty="0" smtClean="0"/>
              <a:t>Woman </a:t>
            </a:r>
            <a:r>
              <a:rPr lang="en-US" i="1" dirty="0"/>
              <a:t>with unhappy expression </a:t>
            </a:r>
            <a:r>
              <a:rPr lang="en-US" i="1" dirty="0" smtClean="0"/>
              <a:t>studying </a:t>
            </a:r>
            <a:r>
              <a:rPr lang="en-US" dirty="0"/>
              <a:t>[Digital image]. R</a:t>
            </a:r>
            <a:r>
              <a:rPr lang="en-US" dirty="0" smtClean="0"/>
              <a:t>etrieved </a:t>
            </a:r>
            <a:r>
              <a:rPr lang="en-US" dirty="0"/>
              <a:t>from http://www.istockphoto.com/photo/woman-with-unhappy-expression-studying-gm465484817-</a:t>
            </a:r>
            <a:r>
              <a:rPr lang="en-US" dirty="0" smtClean="0"/>
              <a:t>33534162</a:t>
            </a:r>
            <a:endParaRPr lang="en-US" dirty="0"/>
          </a:p>
          <a:p>
            <a:pPr marL="0" lvl="1" indent="-457200"/>
            <a:r>
              <a:rPr lang="en-US" dirty="0"/>
              <a:t>Vector FX. </a:t>
            </a:r>
            <a:r>
              <a:rPr lang="en-US" i="1" dirty="0"/>
              <a:t>English cloud: Words about language </a:t>
            </a:r>
            <a:r>
              <a:rPr lang="en-US" i="1" dirty="0" smtClean="0"/>
              <a:t>learning </a:t>
            </a:r>
            <a:r>
              <a:rPr lang="en-US" dirty="0"/>
              <a:t>[Digital image]</a:t>
            </a:r>
            <a:r>
              <a:rPr lang="en-US" dirty="0" smtClean="0"/>
              <a:t>. </a:t>
            </a:r>
            <a:r>
              <a:rPr lang="en-US" dirty="0"/>
              <a:t>Retrieved from https://www.shutterstock.com/image-vector/english-cloud-words-about-language-learning-</a:t>
            </a:r>
            <a:r>
              <a:rPr lang="en-US" dirty="0" smtClean="0"/>
              <a:t>288511997</a:t>
            </a:r>
          </a:p>
          <a:p>
            <a:pPr marL="0" lvl="1" indent="-457200"/>
            <a:r>
              <a:rPr lang="en-US" i="1" dirty="0" smtClean="0"/>
              <a:t>Venn Diagram </a:t>
            </a:r>
            <a:r>
              <a:rPr lang="en-US" dirty="0"/>
              <a:t>[Digital image]. </a:t>
            </a:r>
            <a:r>
              <a:rPr lang="en-US" dirty="0" smtClean="0"/>
              <a:t>Retrieved </a:t>
            </a:r>
            <a:r>
              <a:rPr lang="en-US" dirty="0"/>
              <a:t>from https://www.teachervision.com/graphic-organizer/venn-</a:t>
            </a:r>
            <a:r>
              <a:rPr lang="en-US" dirty="0" smtClean="0"/>
              <a:t>diagram</a:t>
            </a:r>
            <a:endParaRPr lang="en-US" dirty="0"/>
          </a:p>
          <a:p>
            <a:pPr marL="0" indent="-457200">
              <a:buNone/>
            </a:pPr>
            <a:endParaRPr lang="en-US" sz="1400" dirty="0" smtClean="0"/>
          </a:p>
          <a:p>
            <a:pPr marL="0" indent="-457200">
              <a:buNone/>
            </a:pPr>
            <a:endParaRPr lang="en-US" sz="1400" dirty="0"/>
          </a:p>
          <a:p>
            <a:pPr marL="0" indent="-45720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456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some common themes/ issues?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3100" b="1" dirty="0" smtClean="0"/>
          </a:p>
          <a:p>
            <a:pPr marL="0" indent="0">
              <a:buNone/>
            </a:pPr>
            <a:r>
              <a:rPr lang="en-US" sz="3100" b="1" dirty="0" smtClean="0">
                <a:solidFill>
                  <a:srgbClr val="4B2616"/>
                </a:solidFill>
                <a:effectLst/>
              </a:rPr>
              <a:t>Language – Written &amp; Spoken</a:t>
            </a:r>
          </a:p>
          <a:p>
            <a:pPr marL="0" indent="0">
              <a:buNone/>
            </a:pPr>
            <a:endParaRPr lang="en-US" sz="3200" b="1" dirty="0" smtClean="0">
              <a:solidFill>
                <a:srgbClr val="4B2616"/>
              </a:solidFill>
              <a:effectLst/>
            </a:endParaRPr>
          </a:p>
          <a:p>
            <a:pPr marL="454914" indent="-457200">
              <a:buFont typeface="+mj-lt"/>
              <a:buAutoNum type="arabicPeriod"/>
            </a:pPr>
            <a:r>
              <a:rPr lang="en-US" sz="3200" dirty="0">
                <a:solidFill>
                  <a:srgbClr val="4B2616"/>
                </a:solidFill>
                <a:effectLst/>
              </a:rPr>
              <a:t>Increased text complexity </a:t>
            </a:r>
            <a:r>
              <a:rPr lang="en-US" sz="3200" dirty="0" smtClean="0">
                <a:solidFill>
                  <a:srgbClr val="4B2616"/>
                </a:solidFill>
                <a:effectLst/>
              </a:rPr>
              <a:t>(</a:t>
            </a:r>
            <a:r>
              <a:rPr lang="en-US" sz="3200" dirty="0">
                <a:solidFill>
                  <a:srgbClr val="4B2616"/>
                </a:solidFill>
                <a:effectLst/>
              </a:rPr>
              <a:t>whole text level)</a:t>
            </a:r>
          </a:p>
          <a:p>
            <a:pPr marL="454914" indent="-457200">
              <a:buFont typeface="+mj-lt"/>
              <a:buAutoNum type="arabicPeriod"/>
            </a:pPr>
            <a:endParaRPr lang="en-US" sz="3200" dirty="0" smtClean="0">
              <a:solidFill>
                <a:srgbClr val="4B2616"/>
              </a:solidFill>
              <a:effectLst/>
            </a:endParaRPr>
          </a:p>
          <a:p>
            <a:pPr marL="454914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4B2616"/>
                </a:solidFill>
                <a:effectLst/>
              </a:rPr>
              <a:t>Academic v. </a:t>
            </a:r>
            <a:r>
              <a:rPr lang="en-US" sz="3200" dirty="0">
                <a:solidFill>
                  <a:srgbClr val="4B2616"/>
                </a:solidFill>
                <a:effectLst/>
              </a:rPr>
              <a:t>everyday language structures (sentence-level)</a:t>
            </a:r>
          </a:p>
          <a:p>
            <a:pPr marL="454914" indent="-457200">
              <a:buFont typeface="+mj-lt"/>
              <a:buAutoNum type="arabicPeriod"/>
            </a:pPr>
            <a:endParaRPr lang="en-US" sz="3200" dirty="0" smtClean="0">
              <a:solidFill>
                <a:srgbClr val="4B2616"/>
              </a:solidFill>
              <a:effectLst/>
            </a:endParaRPr>
          </a:p>
          <a:p>
            <a:pPr marL="454914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4B2616"/>
                </a:solidFill>
                <a:effectLst/>
              </a:rPr>
              <a:t>Academic</a:t>
            </a:r>
            <a:r>
              <a:rPr lang="en-US" sz="3200" dirty="0">
                <a:solidFill>
                  <a:srgbClr val="4B2616"/>
                </a:solidFill>
                <a:effectLst/>
              </a:rPr>
              <a:t>, disciplinary vocabulary (word-level)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 l="5325" r="5325"/>
          <a:stretch>
            <a:fillRect/>
          </a:stretch>
        </p:blipFill>
        <p:spPr>
          <a:xfrm>
            <a:off x="4616450" y="1539875"/>
            <a:ext cx="4251325" cy="4937125"/>
          </a:xfrm>
        </p:spPr>
      </p:pic>
      <p:sp>
        <p:nvSpPr>
          <p:cNvPr id="4" name="TextBox 3"/>
          <p:cNvSpPr txBox="1"/>
          <p:nvPr/>
        </p:nvSpPr>
        <p:spPr>
          <a:xfrm>
            <a:off x="276225" y="5834540"/>
            <a:ext cx="40183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Figure 1. English cloud: Words about language learning. Adapted from Vector FX. Retrieved </a:t>
            </a:r>
            <a:r>
              <a:rPr lang="en-US" sz="1000" dirty="0"/>
              <a:t>from https://www.shutterstock.com/image-vector/english-cloud-words-about-language-learning-</a:t>
            </a:r>
            <a:r>
              <a:rPr lang="en-US" sz="1000" dirty="0" smtClean="0"/>
              <a:t>288511997.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94614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43323" y="2159000"/>
            <a:ext cx="4968877" cy="371339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Increased Text Complexity</a:t>
            </a:r>
            <a:r>
              <a:rPr lang="en-US" sz="2800" dirty="0" smtClean="0"/>
              <a:t>: Academic, expository texts are often a </a:t>
            </a:r>
            <a:r>
              <a:rPr lang="en-US" sz="2800" dirty="0"/>
              <a:t>departure from </a:t>
            </a:r>
            <a:r>
              <a:rPr lang="en-US" sz="2800" dirty="0" smtClean="0"/>
              <a:t>narrative texts in </a:t>
            </a:r>
            <a:r>
              <a:rPr lang="en-US" sz="2800" dirty="0"/>
              <a:t>earlier </a:t>
            </a:r>
            <a:r>
              <a:rPr lang="en-US" sz="2800" dirty="0" smtClean="0"/>
              <a:t>learning.</a:t>
            </a:r>
          </a:p>
          <a:p>
            <a:r>
              <a:rPr lang="en-US" sz="2800" b="1" dirty="0" smtClean="0"/>
              <a:t>(Whole-text level) 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3323" y="774700"/>
            <a:ext cx="5120640" cy="876808"/>
          </a:xfrm>
        </p:spPr>
        <p:txBody>
          <a:bodyPr/>
          <a:lstStyle/>
          <a:p>
            <a:r>
              <a:rPr lang="en-US" dirty="0" smtClean="0"/>
              <a:t>Problem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8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80009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Activity #1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4914" indent="-457200">
              <a:buFont typeface="+mj-lt"/>
              <a:buAutoNum type="arabicPeriod"/>
            </a:pPr>
            <a:r>
              <a:rPr lang="en-US" sz="3600" dirty="0" smtClean="0"/>
              <a:t>Read the text sample.</a:t>
            </a:r>
          </a:p>
          <a:p>
            <a:pPr marL="454914" indent="-457200">
              <a:buFont typeface="+mj-lt"/>
              <a:buAutoNum type="arabicPeriod"/>
            </a:pPr>
            <a:endParaRPr lang="en-US" sz="3600" dirty="0" smtClean="0"/>
          </a:p>
          <a:p>
            <a:pPr marL="454914" indent="-457200">
              <a:buFont typeface="+mj-lt"/>
              <a:buAutoNum type="arabicPeriod"/>
            </a:pPr>
            <a:endParaRPr lang="en-US" sz="3600" dirty="0"/>
          </a:p>
          <a:p>
            <a:pPr marL="454914" indent="-457200">
              <a:buFont typeface="+mj-lt"/>
              <a:buAutoNum type="arabicPeriod"/>
            </a:pPr>
            <a:r>
              <a:rPr lang="en-US" sz="3600" dirty="0" smtClean="0"/>
              <a:t>Discuss: </a:t>
            </a:r>
            <a:r>
              <a:rPr lang="en-US" sz="3600" dirty="0"/>
              <a:t>w</a:t>
            </a:r>
            <a:r>
              <a:rPr lang="en-US" sz="3600" dirty="0" smtClean="0"/>
              <a:t>hat aspects of the text might be hard for English Language Learners (ELLs)? Why?</a:t>
            </a:r>
          </a:p>
          <a:p>
            <a:pPr marL="454914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Increased text complexity in academic setting (</a:t>
            </a:r>
            <a:r>
              <a:rPr lang="en-US" sz="3600" dirty="0" smtClean="0"/>
              <a:t>whole-text </a:t>
            </a:r>
            <a:r>
              <a:rPr lang="en-US" sz="3600" dirty="0"/>
              <a:t>level)</a:t>
            </a:r>
          </a:p>
        </p:txBody>
      </p:sp>
    </p:spTree>
    <p:extLst>
      <p:ext uri="{BB962C8B-B14F-4D97-AF65-F5344CB8AC3E}">
        <p14:creationId xmlns:p14="http://schemas.microsoft.com/office/powerpoint/2010/main" val="414044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#1: Increased </a:t>
            </a:r>
            <a:r>
              <a:rPr lang="en-US" dirty="0"/>
              <a:t>T</a:t>
            </a:r>
            <a:r>
              <a:rPr lang="en-US" dirty="0" smtClean="0"/>
              <a:t>ext </a:t>
            </a:r>
            <a:r>
              <a:rPr lang="en-US" dirty="0"/>
              <a:t>C</a:t>
            </a:r>
            <a:r>
              <a:rPr lang="en-US" dirty="0" smtClean="0"/>
              <a:t>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51658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/>
              <a:t>Strategy A: </a:t>
            </a:r>
            <a:r>
              <a:rPr lang="en-US" sz="2400" b="1" dirty="0" smtClean="0"/>
              <a:t>Supplement texts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200" dirty="0" smtClean="0"/>
              <a:t>Graphic organizers 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Timelines 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Visual images</a:t>
            </a:r>
          </a:p>
          <a:p>
            <a:pPr marL="170752" lvl="1" indent="0">
              <a:buNone/>
            </a:pPr>
            <a:r>
              <a:rPr lang="en-US" sz="1200" dirty="0" smtClean="0"/>
              <a:t>(Schleppegrell</a:t>
            </a:r>
            <a:r>
              <a:rPr lang="en-US" sz="1200" dirty="0"/>
              <a:t>, M. J., Achugar, M., &amp; OteÍza, T</a:t>
            </a:r>
            <a:r>
              <a:rPr lang="en-US" sz="1200" dirty="0" smtClean="0"/>
              <a:t>. , </a:t>
            </a:r>
            <a:r>
              <a:rPr lang="en-US" sz="1200" dirty="0" smtClean="0"/>
              <a:t> </a:t>
            </a:r>
            <a:r>
              <a:rPr lang="en-US" sz="1200" dirty="0" smtClean="0"/>
              <a:t>2004</a:t>
            </a:r>
            <a:r>
              <a:rPr lang="en-US" sz="1200" dirty="0" smtClean="0"/>
              <a:t>).</a:t>
            </a:r>
            <a:endParaRPr lang="en-US" sz="1200" dirty="0" smtClean="0"/>
          </a:p>
          <a:p>
            <a:pPr marL="170752" lvl="1" indent="0">
              <a:buNone/>
            </a:pPr>
            <a:endParaRPr lang="en-US" sz="1200" dirty="0" smtClean="0"/>
          </a:p>
          <a:p>
            <a:pPr marL="170752" lvl="1" indent="0">
              <a:buNone/>
            </a:pPr>
            <a:endParaRPr lang="en-US" sz="1200" dirty="0" smtClean="0"/>
          </a:p>
          <a:p>
            <a:pPr marL="170752" lvl="1" indent="0">
              <a:buNone/>
            </a:pPr>
            <a:endParaRPr lang="en-US" sz="1200" b="1" dirty="0" smtClean="0"/>
          </a:p>
          <a:p>
            <a:pPr marL="170752" lvl="1" indent="0">
              <a:buNone/>
            </a:pPr>
            <a:endParaRPr lang="en-US" sz="1200" b="1" dirty="0"/>
          </a:p>
          <a:p>
            <a:pPr marL="170752" lvl="1" indent="0">
              <a:buNone/>
            </a:pPr>
            <a:endParaRPr lang="en-US" sz="1200" b="1" dirty="0" smtClean="0"/>
          </a:p>
          <a:p>
            <a:pPr marL="170752" lvl="1" indent="0">
              <a:buNone/>
            </a:pPr>
            <a:endParaRPr lang="en-US" sz="1200" dirty="0" smtClean="0"/>
          </a:p>
          <a:p>
            <a:pPr marL="170752" lvl="1" indent="0">
              <a:buNone/>
            </a:pPr>
            <a:endParaRPr lang="en-US" sz="1200" dirty="0" smtClean="0"/>
          </a:p>
          <a:p>
            <a:pPr marL="170752" lvl="1" indent="0">
              <a:buNone/>
            </a:pPr>
            <a:r>
              <a:rPr lang="en-US" sz="1200" dirty="0" smtClean="0"/>
              <a:t>Figure 1. </a:t>
            </a:r>
            <a:r>
              <a:rPr lang="en-US" sz="1200" dirty="0" smtClean="0"/>
              <a:t>Venn Diagram. Adapted from Teachervision.com. </a:t>
            </a:r>
            <a:r>
              <a:rPr lang="en-US" sz="1200" dirty="0"/>
              <a:t>Retrieved from https://www.teachervision.com/graphic-organizer/venn-</a:t>
            </a:r>
            <a:r>
              <a:rPr lang="en-US" sz="1200" dirty="0" smtClean="0"/>
              <a:t>diagram.</a:t>
            </a:r>
            <a:endParaRPr lang="en-US" sz="1200" dirty="0"/>
          </a:p>
          <a:p>
            <a:pPr marL="170752" lvl="1" indent="0">
              <a:buNone/>
            </a:pPr>
            <a:endParaRPr lang="en-US" sz="1200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RESOURCES</a:t>
            </a:r>
            <a:r>
              <a:rPr lang="en-US" sz="1800" b="1" dirty="0"/>
              <a:t>:</a:t>
            </a:r>
          </a:p>
          <a:p>
            <a:pPr marL="342900" indent="-342900"/>
            <a:r>
              <a:rPr lang="en-US" sz="1800" dirty="0"/>
              <a:t>https://www.teachervision.com/ </a:t>
            </a:r>
            <a:r>
              <a:rPr lang="en-US" sz="1800" b="1" dirty="0" smtClean="0"/>
              <a:t> </a:t>
            </a:r>
          </a:p>
          <a:p>
            <a:pPr marL="515938" lvl="1" indent="-342900"/>
            <a:r>
              <a:rPr lang="en-US" sz="1600" dirty="0" smtClean="0"/>
              <a:t>downloadable graphic </a:t>
            </a:r>
            <a:r>
              <a:rPr lang="en-US" sz="1600" dirty="0"/>
              <a:t>organizer </a:t>
            </a:r>
            <a:r>
              <a:rPr lang="en-US" sz="1600" dirty="0" smtClean="0"/>
              <a:t>templates (some fillable)</a:t>
            </a:r>
          </a:p>
          <a:p>
            <a:pPr marL="515938" lvl="1" indent="-342900"/>
            <a:r>
              <a:rPr lang="en-US" dirty="0" smtClean="0"/>
              <a:t>See example PDF</a:t>
            </a:r>
          </a:p>
          <a:p>
            <a:pPr marL="342900" indent="-342900"/>
            <a:r>
              <a:rPr lang="en-US" dirty="0" smtClean="0"/>
              <a:t>Google Images </a:t>
            </a:r>
          </a:p>
          <a:p>
            <a:pPr marL="515938" lvl="1" indent="-342900"/>
            <a:r>
              <a:rPr lang="en-US" dirty="0"/>
              <a:t>E</a:t>
            </a:r>
            <a:r>
              <a:rPr lang="en-US" dirty="0" smtClean="0"/>
              <a:t>asy to cite sources</a:t>
            </a:r>
            <a:endParaRPr lang="en-US" dirty="0"/>
          </a:p>
          <a:p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878" y="1773391"/>
            <a:ext cx="5088897" cy="391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08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#1: Increased Text Complexity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l="3712" r="3712"/>
          <a:stretch>
            <a:fillRect/>
          </a:stretch>
        </p:blipFill>
        <p:spPr>
          <a:xfrm>
            <a:off x="3528695" y="2597576"/>
            <a:ext cx="5339080" cy="3067131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76225" y="1298448"/>
            <a:ext cx="425196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Strategy A: Supplement texts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Explanations of ideas and events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Illustrative narratives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Biographies </a:t>
            </a:r>
          </a:p>
          <a:p>
            <a:pPr marL="170752" lvl="1" indent="0">
              <a:buFont typeface="Arial" pitchFamily="34" charset="0"/>
              <a:buNone/>
            </a:pPr>
            <a:r>
              <a:rPr lang="en-US" sz="1200" dirty="0" smtClean="0"/>
              <a:t>(Schleppegrell </a:t>
            </a:r>
            <a:r>
              <a:rPr lang="en-US" sz="1200" dirty="0" smtClean="0"/>
              <a:t>et al</a:t>
            </a:r>
            <a:r>
              <a:rPr lang="en-US" sz="1200" dirty="0" smtClean="0"/>
              <a:t>., 2004) </a:t>
            </a:r>
            <a:endParaRPr lang="en-US" sz="1200" dirty="0" smtClean="0"/>
          </a:p>
          <a:p>
            <a:pPr lvl="1"/>
            <a:endParaRPr lang="en-US" sz="12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422900" y="5866876"/>
            <a:ext cx="344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Figure 1. Biographies and narratives. Retrieved from www.study.com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43792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19318</TotalTime>
  <Words>3512</Words>
  <Application>Microsoft Macintosh PowerPoint</Application>
  <PresentationFormat>On-screen Show (4:3)</PresentationFormat>
  <Paragraphs>495</Paragraphs>
  <Slides>41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SOHO</vt:lpstr>
      <vt:lpstr>Supporting Academic literacy: English language learners beyond the ESL classroom </vt:lpstr>
      <vt:lpstr>Introduction</vt:lpstr>
      <vt:lpstr>Introduction</vt:lpstr>
      <vt:lpstr>Assumptions</vt:lpstr>
      <vt:lpstr>What are some common themes/ issues?</vt:lpstr>
      <vt:lpstr>Problem #1</vt:lpstr>
      <vt:lpstr>Activity #1</vt:lpstr>
      <vt:lpstr>Problem #1: Increased Text Complexity</vt:lpstr>
      <vt:lpstr>Problem #1: Increased Text Complexity</vt:lpstr>
      <vt:lpstr>Problem #1: Increased Text Complexity</vt:lpstr>
      <vt:lpstr>Problem #1: Increased Text Complexity</vt:lpstr>
      <vt:lpstr>Problem #1: Increased Text Complexity</vt:lpstr>
      <vt:lpstr>Problem #1: Increased Text Complexity</vt:lpstr>
      <vt:lpstr>Problem #1: Increased Text Complexity</vt:lpstr>
      <vt:lpstr>Problem #1: Increased Text Complexity</vt:lpstr>
      <vt:lpstr>Problem #2</vt:lpstr>
      <vt:lpstr>Activity #2</vt:lpstr>
      <vt:lpstr>Activity #2</vt:lpstr>
      <vt:lpstr>Problem #2: Academic Language Structure</vt:lpstr>
      <vt:lpstr>Problem #2: Academic Language Structure</vt:lpstr>
      <vt:lpstr>Instruction Delivery</vt:lpstr>
      <vt:lpstr>Instruction Delivery</vt:lpstr>
      <vt:lpstr>Problem #2: Academic Language Structure</vt:lpstr>
      <vt:lpstr>Problem #1: Increased Text Complexity</vt:lpstr>
      <vt:lpstr>Problem #3</vt:lpstr>
      <vt:lpstr>Activity #3</vt:lpstr>
      <vt:lpstr>Problem #3: Academic v. Everyday Vocabulary</vt:lpstr>
      <vt:lpstr>Problem #3: Academic v. Everyday Vocabulary</vt:lpstr>
      <vt:lpstr>Problem #3: Academic v. Everyday Vocabulary</vt:lpstr>
      <vt:lpstr>Problem #3: Academic v. Everyday Vocabulary</vt:lpstr>
      <vt:lpstr>Problem #3: Academic v. Everyday Vocabulary</vt:lpstr>
      <vt:lpstr>Problem #3: Academic v. Everyday Vocabulary</vt:lpstr>
      <vt:lpstr>Problem #3: Academic v. Everyday Vocabulary</vt:lpstr>
      <vt:lpstr>Problem #3: Academic v. Everyday Vocabulary</vt:lpstr>
      <vt:lpstr>Problem #3: Academic v. Everyday Vocabulary</vt:lpstr>
      <vt:lpstr>“Language is the process of free creation; its laws and principles are fixed, but the manner in which the principles of generation are used is free and infinitely varied.”  </vt:lpstr>
      <vt:lpstr>Please participate: feedback survey  Print or online</vt:lpstr>
      <vt:lpstr>THANK YOU!</vt:lpstr>
      <vt:lpstr>References</vt:lpstr>
      <vt:lpstr>References</vt:lpstr>
      <vt:lpstr>References: Images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Academic literacy: English language learners beyond the ESL classroom </dc:title>
  <dc:creator>Amy Shifflett</dc:creator>
  <cp:lastModifiedBy>Amy Shifflett</cp:lastModifiedBy>
  <cp:revision>625</cp:revision>
  <dcterms:created xsi:type="dcterms:W3CDTF">2017-02-28T18:57:03Z</dcterms:created>
  <dcterms:modified xsi:type="dcterms:W3CDTF">2017-08-29T03:44:59Z</dcterms:modified>
</cp:coreProperties>
</file>