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 id="2147483720" r:id="rId2"/>
    <p:sldMasterId id="2147483651" r:id="rId3"/>
    <p:sldMasterId id="2147483734" r:id="rId4"/>
    <p:sldMasterId id="2147483746" r:id="rId5"/>
  </p:sldMasterIdLst>
  <p:notesMasterIdLst>
    <p:notesMasterId r:id="rId39"/>
  </p:notesMasterIdLst>
  <p:handoutMasterIdLst>
    <p:handoutMasterId r:id="rId40"/>
  </p:handoutMasterIdLst>
  <p:sldIdLst>
    <p:sldId id="436" r:id="rId6"/>
    <p:sldId id="466" r:id="rId7"/>
    <p:sldId id="437" r:id="rId8"/>
    <p:sldId id="468" r:id="rId9"/>
    <p:sldId id="480" r:id="rId10"/>
    <p:sldId id="439" r:id="rId11"/>
    <p:sldId id="438" r:id="rId12"/>
    <p:sldId id="465" r:id="rId13"/>
    <p:sldId id="471" r:id="rId14"/>
    <p:sldId id="481" r:id="rId15"/>
    <p:sldId id="443" r:id="rId16"/>
    <p:sldId id="460" r:id="rId17"/>
    <p:sldId id="473" r:id="rId18"/>
    <p:sldId id="469" r:id="rId19"/>
    <p:sldId id="474" r:id="rId20"/>
    <p:sldId id="475" r:id="rId21"/>
    <p:sldId id="476" r:id="rId22"/>
    <p:sldId id="442" r:id="rId23"/>
    <p:sldId id="463" r:id="rId24"/>
    <p:sldId id="447" r:id="rId25"/>
    <p:sldId id="451" r:id="rId26"/>
    <p:sldId id="452" r:id="rId27"/>
    <p:sldId id="453" r:id="rId28"/>
    <p:sldId id="482" r:id="rId29"/>
    <p:sldId id="483" r:id="rId30"/>
    <p:sldId id="484" r:id="rId31"/>
    <p:sldId id="485" r:id="rId32"/>
    <p:sldId id="456" r:id="rId33"/>
    <p:sldId id="486" r:id="rId34"/>
    <p:sldId id="457" r:id="rId35"/>
    <p:sldId id="458" r:id="rId36"/>
    <p:sldId id="459" r:id="rId37"/>
    <p:sldId id="470" r:id="rId38"/>
  </p:sldIdLst>
  <p:sldSz cx="9144000" cy="6858000" type="screen4x3"/>
  <p:notesSz cx="6934200" cy="9220200"/>
  <p:defaultTextStyle>
    <a:defPPr>
      <a:defRPr lang="en-US"/>
    </a:defPPr>
    <a:lvl1pPr algn="l" rtl="0" fontAlgn="base">
      <a:spcBef>
        <a:spcPct val="0"/>
      </a:spcBef>
      <a:spcAft>
        <a:spcPct val="0"/>
      </a:spcAft>
      <a:defRPr b="1" kern="1200">
        <a:solidFill>
          <a:schemeClr val="tx1"/>
        </a:solidFill>
        <a:latin typeface="Century Gothic" pitchFamily="34" charset="0"/>
        <a:ea typeface="+mn-ea"/>
        <a:cs typeface="+mn-cs"/>
      </a:defRPr>
    </a:lvl1pPr>
    <a:lvl2pPr marL="457200" algn="l" rtl="0" fontAlgn="base">
      <a:spcBef>
        <a:spcPct val="0"/>
      </a:spcBef>
      <a:spcAft>
        <a:spcPct val="0"/>
      </a:spcAft>
      <a:defRPr b="1" kern="1200">
        <a:solidFill>
          <a:schemeClr val="tx1"/>
        </a:solidFill>
        <a:latin typeface="Century Gothic" pitchFamily="34" charset="0"/>
        <a:ea typeface="+mn-ea"/>
        <a:cs typeface="+mn-cs"/>
      </a:defRPr>
    </a:lvl2pPr>
    <a:lvl3pPr marL="914400" algn="l" rtl="0" fontAlgn="base">
      <a:spcBef>
        <a:spcPct val="0"/>
      </a:spcBef>
      <a:spcAft>
        <a:spcPct val="0"/>
      </a:spcAft>
      <a:defRPr b="1" kern="1200">
        <a:solidFill>
          <a:schemeClr val="tx1"/>
        </a:solidFill>
        <a:latin typeface="Century Gothic" pitchFamily="34" charset="0"/>
        <a:ea typeface="+mn-ea"/>
        <a:cs typeface="+mn-cs"/>
      </a:defRPr>
    </a:lvl3pPr>
    <a:lvl4pPr marL="1371600" algn="l" rtl="0" fontAlgn="base">
      <a:spcBef>
        <a:spcPct val="0"/>
      </a:spcBef>
      <a:spcAft>
        <a:spcPct val="0"/>
      </a:spcAft>
      <a:defRPr b="1" kern="1200">
        <a:solidFill>
          <a:schemeClr val="tx1"/>
        </a:solidFill>
        <a:latin typeface="Century Gothic" pitchFamily="34" charset="0"/>
        <a:ea typeface="+mn-ea"/>
        <a:cs typeface="+mn-cs"/>
      </a:defRPr>
    </a:lvl4pPr>
    <a:lvl5pPr marL="1828800" algn="l" rtl="0" fontAlgn="base">
      <a:spcBef>
        <a:spcPct val="0"/>
      </a:spcBef>
      <a:spcAft>
        <a:spcPct val="0"/>
      </a:spcAft>
      <a:defRPr b="1" kern="1200">
        <a:solidFill>
          <a:schemeClr val="tx1"/>
        </a:solidFill>
        <a:latin typeface="Century Gothic" pitchFamily="34" charset="0"/>
        <a:ea typeface="+mn-ea"/>
        <a:cs typeface="+mn-cs"/>
      </a:defRPr>
    </a:lvl5pPr>
    <a:lvl6pPr marL="2286000" algn="l" defTabSz="914400" rtl="0" eaLnBrk="1" latinLnBrk="0" hangingPunct="1">
      <a:defRPr b="1" kern="1200">
        <a:solidFill>
          <a:schemeClr val="tx1"/>
        </a:solidFill>
        <a:latin typeface="Century Gothic" pitchFamily="34" charset="0"/>
        <a:ea typeface="+mn-ea"/>
        <a:cs typeface="+mn-cs"/>
      </a:defRPr>
    </a:lvl6pPr>
    <a:lvl7pPr marL="2743200" algn="l" defTabSz="914400" rtl="0" eaLnBrk="1" latinLnBrk="0" hangingPunct="1">
      <a:defRPr b="1" kern="1200">
        <a:solidFill>
          <a:schemeClr val="tx1"/>
        </a:solidFill>
        <a:latin typeface="Century Gothic" pitchFamily="34" charset="0"/>
        <a:ea typeface="+mn-ea"/>
        <a:cs typeface="+mn-cs"/>
      </a:defRPr>
    </a:lvl7pPr>
    <a:lvl8pPr marL="3200400" algn="l" defTabSz="914400" rtl="0" eaLnBrk="1" latinLnBrk="0" hangingPunct="1">
      <a:defRPr b="1" kern="1200">
        <a:solidFill>
          <a:schemeClr val="tx1"/>
        </a:solidFill>
        <a:latin typeface="Century Gothic" pitchFamily="34" charset="0"/>
        <a:ea typeface="+mn-ea"/>
        <a:cs typeface="+mn-cs"/>
      </a:defRPr>
    </a:lvl8pPr>
    <a:lvl9pPr marL="3657600" algn="l" defTabSz="914400" rtl="0" eaLnBrk="1" latinLnBrk="0" hangingPunct="1">
      <a:defRPr b="1"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1053">
          <p15:clr>
            <a:srgbClr val="A4A3A4"/>
          </p15:clr>
        </p15:guide>
        <p15:guide id="2" orient="horz" pos="4297">
          <p15:clr>
            <a:srgbClr val="A4A3A4"/>
          </p15:clr>
        </p15:guide>
        <p15:guide id="3" orient="horz" pos="2686">
          <p15:clr>
            <a:srgbClr val="A4A3A4"/>
          </p15:clr>
        </p15:guide>
        <p15:guide id="4" orient="horz" pos="1438">
          <p15:clr>
            <a:srgbClr val="A4A3A4"/>
          </p15:clr>
        </p15:guide>
        <p15:guide id="5" orient="horz" pos="23">
          <p15:clr>
            <a:srgbClr val="A4A3A4"/>
          </p15:clr>
        </p15:guide>
        <p15:guide id="6" orient="horz" pos="2325">
          <p15:clr>
            <a:srgbClr val="A4A3A4"/>
          </p15:clr>
        </p15:guide>
        <p15:guide id="7" orient="horz" pos="637">
          <p15:clr>
            <a:srgbClr val="A4A3A4"/>
          </p15:clr>
        </p15:guide>
        <p15:guide id="8" orient="horz" pos="2198">
          <p15:clr>
            <a:srgbClr val="A4A3A4"/>
          </p15:clr>
        </p15:guide>
        <p15:guide id="9" pos="12">
          <p15:clr>
            <a:srgbClr val="A4A3A4"/>
          </p15:clr>
        </p15:guide>
        <p15:guide id="10" pos="245">
          <p15:clr>
            <a:srgbClr val="A4A3A4"/>
          </p15:clr>
        </p15:guide>
        <p15:guide id="11" pos="152">
          <p15:clr>
            <a:srgbClr val="A4A3A4"/>
          </p15:clr>
        </p15:guide>
        <p15:guide id="12" pos="5738">
          <p15:clr>
            <a:srgbClr val="A4A3A4"/>
          </p15:clr>
        </p15:guide>
        <p15:guide id="13" pos="5520">
          <p15:clr>
            <a:srgbClr val="A4A3A4"/>
          </p15:clr>
        </p15:guide>
        <p15:guide id="14" pos="559">
          <p15:clr>
            <a:srgbClr val="A4A3A4"/>
          </p15:clr>
        </p15:guide>
        <p15:guide id="15" pos="2292">
          <p15:clr>
            <a:srgbClr val="A4A3A4"/>
          </p15:clr>
        </p15:guide>
      </p15:sldGuideLst>
    </p:ext>
    <p:ext uri="{2D200454-40CA-4A62-9FC3-DE9A4176ACB9}">
      <p15:notesGuideLst xmlns:p15="http://schemas.microsoft.com/office/powerpoint/2012/main">
        <p15:guide id="1" orient="horz" pos="2905">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eraj" initials="" lastIdx="8" clrIdx="0"/>
  <p:cmAuthor id="1" name="William Gates" initials="" lastIdx="3" clrIdx="1"/>
  <p:cmAuthor id="2" name="Lior Klirs" initials="LBK" lastIdx="8" clrIdx="2"/>
  <p:cmAuthor id="3" name="Sarah Shepson" initials="S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39B"/>
    <a:srgbClr val="302877"/>
    <a:srgbClr val="201B51"/>
    <a:srgbClr val="22019D"/>
    <a:srgbClr val="030CBD"/>
    <a:srgbClr val="2E217D"/>
    <a:srgbClr val="EDEEEF"/>
    <a:srgbClr val="E3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2197" autoAdjust="0"/>
  </p:normalViewPr>
  <p:slideViewPr>
    <p:cSldViewPr snapToGrid="0">
      <p:cViewPr varScale="1">
        <p:scale>
          <a:sx n="84" d="100"/>
          <a:sy n="84" d="100"/>
        </p:scale>
        <p:origin x="2460" y="84"/>
      </p:cViewPr>
      <p:guideLst>
        <p:guide orient="horz" pos="1053"/>
        <p:guide orient="horz" pos="4297"/>
        <p:guide orient="horz" pos="2686"/>
        <p:guide orient="horz" pos="1438"/>
        <p:guide orient="horz" pos="23"/>
        <p:guide orient="horz" pos="2325"/>
        <p:guide orient="horz" pos="637"/>
        <p:guide orient="horz" pos="2198"/>
        <p:guide pos="12"/>
        <p:guide pos="245"/>
        <p:guide pos="152"/>
        <p:guide pos="5738"/>
        <p:guide pos="5520"/>
        <p:guide pos="559"/>
        <p:guide pos="22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3912" y="-104"/>
      </p:cViewPr>
      <p:guideLst>
        <p:guide orient="horz" pos="2905"/>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BE297-7AA0-5B47-9FB6-0A6DE5D0BCF9}"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A9C877B8-95A7-134C-AFF5-0CD95397F232}">
      <dgm:prSet/>
      <dgm:spPr/>
      <dgm:t>
        <a:bodyPr/>
        <a:lstStyle/>
        <a:p>
          <a:pPr rtl="0"/>
          <a:r>
            <a:rPr lang="en-US" dirty="0" smtClean="0"/>
            <a:t>Earning a living wage has never demanded more skills.  This generation must learn more than its parents to do as well.</a:t>
          </a:r>
          <a:endParaRPr lang="en-US" dirty="0"/>
        </a:p>
      </dgm:t>
    </dgm:pt>
    <dgm:pt modelId="{0F1BBD95-33CB-5C42-80F9-4560CF5012CC}" type="parTrans" cxnId="{B17BAD46-F22A-9648-9B36-2C6FF465A24A}">
      <dgm:prSet/>
      <dgm:spPr/>
      <dgm:t>
        <a:bodyPr/>
        <a:lstStyle/>
        <a:p>
          <a:endParaRPr lang="en-US"/>
        </a:p>
      </dgm:t>
    </dgm:pt>
    <dgm:pt modelId="{A75BA2B1-600A-A540-AE12-60C6ECFE60CB}" type="sibTrans" cxnId="{B17BAD46-F22A-9648-9B36-2C6FF465A24A}">
      <dgm:prSet/>
      <dgm:spPr/>
      <dgm:t>
        <a:bodyPr/>
        <a:lstStyle/>
        <a:p>
          <a:endParaRPr lang="en-US"/>
        </a:p>
      </dgm:t>
    </dgm:pt>
    <dgm:pt modelId="{8A7EAB13-8EF4-D242-B02F-20B3FE995BCB}">
      <dgm:prSet/>
      <dgm:spPr/>
      <dgm:t>
        <a:bodyPr/>
        <a:lstStyle/>
        <a:p>
          <a:pPr rtl="0"/>
          <a:r>
            <a:rPr lang="en-US" dirty="0" smtClean="0"/>
            <a:t>All children are capable of learning and thinking at a high level. Children in Tennessee are as talented as any in the country and often capable of more than we expect. </a:t>
          </a:r>
          <a:endParaRPr lang="en-US" dirty="0"/>
        </a:p>
      </dgm:t>
    </dgm:pt>
    <dgm:pt modelId="{F6CFA762-AAA3-3A40-9E69-379D53D17B4A}" type="parTrans" cxnId="{AA398EE9-1D31-2440-A2F1-026E2A0A107A}">
      <dgm:prSet/>
      <dgm:spPr/>
      <dgm:t>
        <a:bodyPr/>
        <a:lstStyle/>
        <a:p>
          <a:endParaRPr lang="en-US"/>
        </a:p>
      </dgm:t>
    </dgm:pt>
    <dgm:pt modelId="{8D5C696B-A3CE-904B-B7CD-2FB639587ABE}" type="sibTrans" cxnId="{AA398EE9-1D31-2440-A2F1-026E2A0A107A}">
      <dgm:prSet/>
      <dgm:spPr/>
      <dgm:t>
        <a:bodyPr/>
        <a:lstStyle/>
        <a:p>
          <a:endParaRPr lang="en-US"/>
        </a:p>
      </dgm:t>
    </dgm:pt>
    <dgm:pt modelId="{9B8D82E0-237E-754D-90EE-AD0BBF3CB33D}">
      <dgm:prSet/>
      <dgm:spPr/>
      <dgm:t>
        <a:bodyPr/>
        <a:lstStyle/>
        <a:p>
          <a:pPr rtl="0"/>
          <a:r>
            <a:rPr lang="en-US" dirty="0" smtClean="0"/>
            <a:t>Tennessee is on a mission to become the fastest improving state in the nation.  Doing so will require hard work and significant learning for all.  We must learn to teach in ways we were not taught ourselves. </a:t>
          </a:r>
          <a:endParaRPr lang="en-US" dirty="0"/>
        </a:p>
      </dgm:t>
    </dgm:pt>
    <dgm:pt modelId="{87F83F88-8BF6-8941-A579-60AF746B52A1}" type="parTrans" cxnId="{54809B07-1FBF-4743-BCB8-29B3FE448065}">
      <dgm:prSet/>
      <dgm:spPr/>
      <dgm:t>
        <a:bodyPr/>
        <a:lstStyle/>
        <a:p>
          <a:endParaRPr lang="en-US"/>
        </a:p>
      </dgm:t>
    </dgm:pt>
    <dgm:pt modelId="{886113F7-A7C6-0F41-BD6B-4521D2491647}" type="sibTrans" cxnId="{54809B07-1FBF-4743-BCB8-29B3FE448065}">
      <dgm:prSet/>
      <dgm:spPr/>
      <dgm:t>
        <a:bodyPr/>
        <a:lstStyle/>
        <a:p>
          <a:endParaRPr lang="en-US"/>
        </a:p>
      </dgm:t>
    </dgm:pt>
    <dgm:pt modelId="{24451AF7-3AAB-0046-AB4F-9D958F1D3482}">
      <dgm:prSet/>
      <dgm:spPr/>
      <dgm:t>
        <a:bodyPr/>
        <a:lstStyle/>
        <a:p>
          <a:pPr rtl="0"/>
          <a:r>
            <a:rPr lang="en-US" dirty="0" smtClean="0"/>
            <a:t>There is no recipe that will deliver a successful transition.  Preparing for Common Core will demand effective leadership focused on student growth.</a:t>
          </a:r>
          <a:endParaRPr lang="en-US" dirty="0"/>
        </a:p>
      </dgm:t>
    </dgm:pt>
    <dgm:pt modelId="{EA2759FB-F14E-CD4F-A0D1-ED88071384A7}" type="parTrans" cxnId="{7525DB05-6EF7-F745-824F-F1D68944E46E}">
      <dgm:prSet/>
      <dgm:spPr/>
      <dgm:t>
        <a:bodyPr/>
        <a:lstStyle/>
        <a:p>
          <a:endParaRPr lang="en-US"/>
        </a:p>
      </dgm:t>
    </dgm:pt>
    <dgm:pt modelId="{B114832B-9184-1548-BDBB-3B55E3169CCF}" type="sibTrans" cxnId="{7525DB05-6EF7-F745-824F-F1D68944E46E}">
      <dgm:prSet/>
      <dgm:spPr/>
      <dgm:t>
        <a:bodyPr/>
        <a:lstStyle/>
        <a:p>
          <a:endParaRPr lang="en-US"/>
        </a:p>
      </dgm:t>
    </dgm:pt>
    <dgm:pt modelId="{1FB96344-05F6-444F-962B-6C5B8CBA6122}">
      <dgm:prSet/>
      <dgm:spPr/>
      <dgm:t>
        <a:bodyPr/>
        <a:lstStyle/>
        <a:p>
          <a:pPr rtl="0"/>
          <a:r>
            <a:rPr lang="en-US" dirty="0" smtClean="0"/>
            <a:t>Our current education results pose a real threat to state and national competitiveness and security.  Improving the skills of our children is vital for the future of Tennessee and America.</a:t>
          </a:r>
          <a:endParaRPr lang="en-US" dirty="0"/>
        </a:p>
      </dgm:t>
    </dgm:pt>
    <dgm:pt modelId="{8340CEB5-7D2B-6E4A-A401-95D3C98B3D4A}" type="parTrans" cxnId="{ECEFDA4E-104C-4443-A704-3E909B6FD90A}">
      <dgm:prSet/>
      <dgm:spPr/>
      <dgm:t>
        <a:bodyPr/>
        <a:lstStyle/>
        <a:p>
          <a:endParaRPr lang="en-US"/>
        </a:p>
      </dgm:t>
    </dgm:pt>
    <dgm:pt modelId="{11E2032F-22D8-D647-BDA2-CB27B0B2EB90}" type="sibTrans" cxnId="{ECEFDA4E-104C-4443-A704-3E909B6FD90A}">
      <dgm:prSet/>
      <dgm:spPr/>
      <dgm:t>
        <a:bodyPr/>
        <a:lstStyle/>
        <a:p>
          <a:endParaRPr lang="en-US"/>
        </a:p>
      </dgm:t>
    </dgm:pt>
    <dgm:pt modelId="{28E1A395-2FB1-A34B-9756-2F74DCC29D8A}">
      <dgm:prSet/>
      <dgm:spPr/>
      <dgm:t>
        <a:bodyPr/>
        <a:lstStyle/>
        <a:p>
          <a:pPr rtl="0"/>
          <a:r>
            <a:rPr lang="en-US" dirty="0" smtClean="0"/>
            <a:t>PARCC is coming in two years.  We need to use the transition wisely to make sure our students and our state are ready.  </a:t>
          </a:r>
          <a:endParaRPr lang="en-US" dirty="0"/>
        </a:p>
      </dgm:t>
    </dgm:pt>
    <dgm:pt modelId="{A4FD5BFE-B008-6E47-BFAD-6AE4062A287C}" type="parTrans" cxnId="{44D822F6-571B-7B4E-BA1E-40EBCB3A04C4}">
      <dgm:prSet/>
      <dgm:spPr/>
      <dgm:t>
        <a:bodyPr/>
        <a:lstStyle/>
        <a:p>
          <a:endParaRPr lang="en-US"/>
        </a:p>
      </dgm:t>
    </dgm:pt>
    <dgm:pt modelId="{01697377-FCA8-B64D-BD10-1C0402C05D3F}" type="sibTrans" cxnId="{44D822F6-571B-7B4E-BA1E-40EBCB3A04C4}">
      <dgm:prSet/>
      <dgm:spPr/>
      <dgm:t>
        <a:bodyPr/>
        <a:lstStyle/>
        <a:p>
          <a:endParaRPr lang="en-US"/>
        </a:p>
      </dgm:t>
    </dgm:pt>
    <dgm:pt modelId="{DD1E38CC-E1EA-7844-8822-F1B880324D63}" type="pres">
      <dgm:prSet presAssocID="{892BE297-7AA0-5B47-9FB6-0A6DE5D0BCF9}" presName="diagram" presStyleCnt="0">
        <dgm:presLayoutVars>
          <dgm:dir/>
          <dgm:resizeHandles val="exact"/>
        </dgm:presLayoutVars>
      </dgm:prSet>
      <dgm:spPr/>
      <dgm:t>
        <a:bodyPr/>
        <a:lstStyle/>
        <a:p>
          <a:endParaRPr lang="en-US"/>
        </a:p>
      </dgm:t>
    </dgm:pt>
    <dgm:pt modelId="{8BCFB239-C46F-9D43-91A0-D6F2D1599AFB}" type="pres">
      <dgm:prSet presAssocID="{A9C877B8-95A7-134C-AFF5-0CD95397F232}" presName="node" presStyleLbl="node1" presStyleIdx="0" presStyleCnt="6">
        <dgm:presLayoutVars>
          <dgm:bulletEnabled val="1"/>
        </dgm:presLayoutVars>
      </dgm:prSet>
      <dgm:spPr/>
      <dgm:t>
        <a:bodyPr/>
        <a:lstStyle/>
        <a:p>
          <a:endParaRPr lang="en-US"/>
        </a:p>
      </dgm:t>
    </dgm:pt>
    <dgm:pt modelId="{C6FA9D09-6786-CE4D-B513-0FA3EEB29E51}" type="pres">
      <dgm:prSet presAssocID="{A75BA2B1-600A-A540-AE12-60C6ECFE60CB}" presName="sibTrans" presStyleCnt="0"/>
      <dgm:spPr/>
    </dgm:pt>
    <dgm:pt modelId="{351B9EB3-945D-A64E-8E20-E6C93FAB3B53}" type="pres">
      <dgm:prSet presAssocID="{8A7EAB13-8EF4-D242-B02F-20B3FE995BCB}" presName="node" presStyleLbl="node1" presStyleIdx="1" presStyleCnt="6">
        <dgm:presLayoutVars>
          <dgm:bulletEnabled val="1"/>
        </dgm:presLayoutVars>
      </dgm:prSet>
      <dgm:spPr/>
      <dgm:t>
        <a:bodyPr/>
        <a:lstStyle/>
        <a:p>
          <a:endParaRPr lang="en-US"/>
        </a:p>
      </dgm:t>
    </dgm:pt>
    <dgm:pt modelId="{E2F28D27-A45E-9846-8FD8-2835C4D6BA3F}" type="pres">
      <dgm:prSet presAssocID="{8D5C696B-A3CE-904B-B7CD-2FB639587ABE}" presName="sibTrans" presStyleCnt="0"/>
      <dgm:spPr/>
    </dgm:pt>
    <dgm:pt modelId="{F2BD40A1-1A39-1047-98BE-4B8079CF3BAD}" type="pres">
      <dgm:prSet presAssocID="{1FB96344-05F6-444F-962B-6C5B8CBA6122}" presName="node" presStyleLbl="node1" presStyleIdx="2" presStyleCnt="6">
        <dgm:presLayoutVars>
          <dgm:bulletEnabled val="1"/>
        </dgm:presLayoutVars>
      </dgm:prSet>
      <dgm:spPr/>
      <dgm:t>
        <a:bodyPr/>
        <a:lstStyle/>
        <a:p>
          <a:endParaRPr lang="en-US"/>
        </a:p>
      </dgm:t>
    </dgm:pt>
    <dgm:pt modelId="{82EBE2EB-FBC2-B94F-B3C0-765F15804D46}" type="pres">
      <dgm:prSet presAssocID="{11E2032F-22D8-D647-BDA2-CB27B0B2EB90}" presName="sibTrans" presStyleCnt="0"/>
      <dgm:spPr/>
    </dgm:pt>
    <dgm:pt modelId="{73F9D6E8-D110-A44D-B8CB-1DCFD9E01B2B}" type="pres">
      <dgm:prSet presAssocID="{9B8D82E0-237E-754D-90EE-AD0BBF3CB33D}" presName="node" presStyleLbl="node1" presStyleIdx="3" presStyleCnt="6">
        <dgm:presLayoutVars>
          <dgm:bulletEnabled val="1"/>
        </dgm:presLayoutVars>
      </dgm:prSet>
      <dgm:spPr/>
      <dgm:t>
        <a:bodyPr/>
        <a:lstStyle/>
        <a:p>
          <a:endParaRPr lang="en-US"/>
        </a:p>
      </dgm:t>
    </dgm:pt>
    <dgm:pt modelId="{DEEBEF52-1558-AD40-84CA-AE08EE7C421F}" type="pres">
      <dgm:prSet presAssocID="{886113F7-A7C6-0F41-BD6B-4521D2491647}" presName="sibTrans" presStyleCnt="0"/>
      <dgm:spPr/>
    </dgm:pt>
    <dgm:pt modelId="{F094A478-C485-C74F-A3BC-F28D217A61B0}" type="pres">
      <dgm:prSet presAssocID="{24451AF7-3AAB-0046-AB4F-9D958F1D3482}" presName="node" presStyleLbl="node1" presStyleIdx="4" presStyleCnt="6">
        <dgm:presLayoutVars>
          <dgm:bulletEnabled val="1"/>
        </dgm:presLayoutVars>
      </dgm:prSet>
      <dgm:spPr/>
      <dgm:t>
        <a:bodyPr/>
        <a:lstStyle/>
        <a:p>
          <a:endParaRPr lang="en-US"/>
        </a:p>
      </dgm:t>
    </dgm:pt>
    <dgm:pt modelId="{F0B6626A-CC5F-2144-B046-0F2356C311D9}" type="pres">
      <dgm:prSet presAssocID="{B114832B-9184-1548-BDBB-3B55E3169CCF}" presName="sibTrans" presStyleCnt="0"/>
      <dgm:spPr/>
    </dgm:pt>
    <dgm:pt modelId="{7991B6A2-A7D0-D346-BC80-08244556D65A}" type="pres">
      <dgm:prSet presAssocID="{28E1A395-2FB1-A34B-9756-2F74DCC29D8A}" presName="node" presStyleLbl="node1" presStyleIdx="5" presStyleCnt="6">
        <dgm:presLayoutVars>
          <dgm:bulletEnabled val="1"/>
        </dgm:presLayoutVars>
      </dgm:prSet>
      <dgm:spPr/>
      <dgm:t>
        <a:bodyPr/>
        <a:lstStyle/>
        <a:p>
          <a:endParaRPr lang="en-US"/>
        </a:p>
      </dgm:t>
    </dgm:pt>
  </dgm:ptLst>
  <dgm:cxnLst>
    <dgm:cxn modelId="{ECEFDA4E-104C-4443-A704-3E909B6FD90A}" srcId="{892BE297-7AA0-5B47-9FB6-0A6DE5D0BCF9}" destId="{1FB96344-05F6-444F-962B-6C5B8CBA6122}" srcOrd="2" destOrd="0" parTransId="{8340CEB5-7D2B-6E4A-A401-95D3C98B3D4A}" sibTransId="{11E2032F-22D8-D647-BDA2-CB27B0B2EB90}"/>
    <dgm:cxn modelId="{B17BAD46-F22A-9648-9B36-2C6FF465A24A}" srcId="{892BE297-7AA0-5B47-9FB6-0A6DE5D0BCF9}" destId="{A9C877B8-95A7-134C-AFF5-0CD95397F232}" srcOrd="0" destOrd="0" parTransId="{0F1BBD95-33CB-5C42-80F9-4560CF5012CC}" sibTransId="{A75BA2B1-600A-A540-AE12-60C6ECFE60CB}"/>
    <dgm:cxn modelId="{31AA91B8-E7FC-4B17-8002-E6213B980C56}" type="presOf" srcId="{1FB96344-05F6-444F-962B-6C5B8CBA6122}" destId="{F2BD40A1-1A39-1047-98BE-4B8079CF3BAD}" srcOrd="0" destOrd="0" presId="urn:microsoft.com/office/officeart/2005/8/layout/default#1"/>
    <dgm:cxn modelId="{54809B07-1FBF-4743-BCB8-29B3FE448065}" srcId="{892BE297-7AA0-5B47-9FB6-0A6DE5D0BCF9}" destId="{9B8D82E0-237E-754D-90EE-AD0BBF3CB33D}" srcOrd="3" destOrd="0" parTransId="{87F83F88-8BF6-8941-A579-60AF746B52A1}" sibTransId="{886113F7-A7C6-0F41-BD6B-4521D2491647}"/>
    <dgm:cxn modelId="{0DFE1C92-F228-4D5C-94E0-00D440C344CD}" type="presOf" srcId="{24451AF7-3AAB-0046-AB4F-9D958F1D3482}" destId="{F094A478-C485-C74F-A3BC-F28D217A61B0}" srcOrd="0" destOrd="0" presId="urn:microsoft.com/office/officeart/2005/8/layout/default#1"/>
    <dgm:cxn modelId="{06AAC6A9-BA6D-4320-890B-CCCF96C395DB}" type="presOf" srcId="{9B8D82E0-237E-754D-90EE-AD0BBF3CB33D}" destId="{73F9D6E8-D110-A44D-B8CB-1DCFD9E01B2B}" srcOrd="0" destOrd="0" presId="urn:microsoft.com/office/officeart/2005/8/layout/default#1"/>
    <dgm:cxn modelId="{B96B6F86-A971-4E47-93B2-4480CA151B5E}" type="presOf" srcId="{28E1A395-2FB1-A34B-9756-2F74DCC29D8A}" destId="{7991B6A2-A7D0-D346-BC80-08244556D65A}" srcOrd="0" destOrd="0" presId="urn:microsoft.com/office/officeart/2005/8/layout/default#1"/>
    <dgm:cxn modelId="{AA398EE9-1D31-2440-A2F1-026E2A0A107A}" srcId="{892BE297-7AA0-5B47-9FB6-0A6DE5D0BCF9}" destId="{8A7EAB13-8EF4-D242-B02F-20B3FE995BCB}" srcOrd="1" destOrd="0" parTransId="{F6CFA762-AAA3-3A40-9E69-379D53D17B4A}" sibTransId="{8D5C696B-A3CE-904B-B7CD-2FB639587ABE}"/>
    <dgm:cxn modelId="{0F499A48-0405-477F-80E7-88FF71600516}" type="presOf" srcId="{892BE297-7AA0-5B47-9FB6-0A6DE5D0BCF9}" destId="{DD1E38CC-E1EA-7844-8822-F1B880324D63}" srcOrd="0" destOrd="0" presId="urn:microsoft.com/office/officeart/2005/8/layout/default#1"/>
    <dgm:cxn modelId="{44D822F6-571B-7B4E-BA1E-40EBCB3A04C4}" srcId="{892BE297-7AA0-5B47-9FB6-0A6DE5D0BCF9}" destId="{28E1A395-2FB1-A34B-9756-2F74DCC29D8A}" srcOrd="5" destOrd="0" parTransId="{A4FD5BFE-B008-6E47-BFAD-6AE4062A287C}" sibTransId="{01697377-FCA8-B64D-BD10-1C0402C05D3F}"/>
    <dgm:cxn modelId="{7525DB05-6EF7-F745-824F-F1D68944E46E}" srcId="{892BE297-7AA0-5B47-9FB6-0A6DE5D0BCF9}" destId="{24451AF7-3AAB-0046-AB4F-9D958F1D3482}" srcOrd="4" destOrd="0" parTransId="{EA2759FB-F14E-CD4F-A0D1-ED88071384A7}" sibTransId="{B114832B-9184-1548-BDBB-3B55E3169CCF}"/>
    <dgm:cxn modelId="{3173B3E6-37AC-43B2-B93E-33E4124DCD6F}" type="presOf" srcId="{8A7EAB13-8EF4-D242-B02F-20B3FE995BCB}" destId="{351B9EB3-945D-A64E-8E20-E6C93FAB3B53}" srcOrd="0" destOrd="0" presId="urn:microsoft.com/office/officeart/2005/8/layout/default#1"/>
    <dgm:cxn modelId="{C50527D1-9D49-4C50-A429-2E169CDCE78B}" type="presOf" srcId="{A9C877B8-95A7-134C-AFF5-0CD95397F232}" destId="{8BCFB239-C46F-9D43-91A0-D6F2D1599AFB}" srcOrd="0" destOrd="0" presId="urn:microsoft.com/office/officeart/2005/8/layout/default#1"/>
    <dgm:cxn modelId="{250BAC46-68F6-4D69-A88A-4F3258231C5E}" type="presParOf" srcId="{DD1E38CC-E1EA-7844-8822-F1B880324D63}" destId="{8BCFB239-C46F-9D43-91A0-D6F2D1599AFB}" srcOrd="0" destOrd="0" presId="urn:microsoft.com/office/officeart/2005/8/layout/default#1"/>
    <dgm:cxn modelId="{88D333FC-B4B6-4804-8D4E-6D14B5A1D4D2}" type="presParOf" srcId="{DD1E38CC-E1EA-7844-8822-F1B880324D63}" destId="{C6FA9D09-6786-CE4D-B513-0FA3EEB29E51}" srcOrd="1" destOrd="0" presId="urn:microsoft.com/office/officeart/2005/8/layout/default#1"/>
    <dgm:cxn modelId="{CD6CF05D-8FEA-4420-AC52-A822FF3765B2}" type="presParOf" srcId="{DD1E38CC-E1EA-7844-8822-F1B880324D63}" destId="{351B9EB3-945D-A64E-8E20-E6C93FAB3B53}" srcOrd="2" destOrd="0" presId="urn:microsoft.com/office/officeart/2005/8/layout/default#1"/>
    <dgm:cxn modelId="{DEE94E20-BBA5-4337-97D1-4BF15007FA70}" type="presParOf" srcId="{DD1E38CC-E1EA-7844-8822-F1B880324D63}" destId="{E2F28D27-A45E-9846-8FD8-2835C4D6BA3F}" srcOrd="3" destOrd="0" presId="urn:microsoft.com/office/officeart/2005/8/layout/default#1"/>
    <dgm:cxn modelId="{609789F0-C35C-4135-945B-D15E5AFB8216}" type="presParOf" srcId="{DD1E38CC-E1EA-7844-8822-F1B880324D63}" destId="{F2BD40A1-1A39-1047-98BE-4B8079CF3BAD}" srcOrd="4" destOrd="0" presId="urn:microsoft.com/office/officeart/2005/8/layout/default#1"/>
    <dgm:cxn modelId="{669ED86D-B968-441D-AE19-B48E4E0E54AC}" type="presParOf" srcId="{DD1E38CC-E1EA-7844-8822-F1B880324D63}" destId="{82EBE2EB-FBC2-B94F-B3C0-765F15804D46}" srcOrd="5" destOrd="0" presId="urn:microsoft.com/office/officeart/2005/8/layout/default#1"/>
    <dgm:cxn modelId="{F7BA5180-B3BE-4556-8F18-0191A811B30A}" type="presParOf" srcId="{DD1E38CC-E1EA-7844-8822-F1B880324D63}" destId="{73F9D6E8-D110-A44D-B8CB-1DCFD9E01B2B}" srcOrd="6" destOrd="0" presId="urn:microsoft.com/office/officeart/2005/8/layout/default#1"/>
    <dgm:cxn modelId="{3C58F0AA-E3E0-45AB-AB9A-4CF90C9E96B2}" type="presParOf" srcId="{DD1E38CC-E1EA-7844-8822-F1B880324D63}" destId="{DEEBEF52-1558-AD40-84CA-AE08EE7C421F}" srcOrd="7" destOrd="0" presId="urn:microsoft.com/office/officeart/2005/8/layout/default#1"/>
    <dgm:cxn modelId="{A0C63220-3CBC-4B73-8CBD-C124276EA33C}" type="presParOf" srcId="{DD1E38CC-E1EA-7844-8822-F1B880324D63}" destId="{F094A478-C485-C74F-A3BC-F28D217A61B0}" srcOrd="8" destOrd="0" presId="urn:microsoft.com/office/officeart/2005/8/layout/default#1"/>
    <dgm:cxn modelId="{A6756E31-73F7-44C2-B768-77714B9A9C6C}" type="presParOf" srcId="{DD1E38CC-E1EA-7844-8822-F1B880324D63}" destId="{F0B6626A-CC5F-2144-B046-0F2356C311D9}" srcOrd="9" destOrd="0" presId="urn:microsoft.com/office/officeart/2005/8/layout/default#1"/>
    <dgm:cxn modelId="{8CF1BC65-103E-441E-9AB0-C29F2C9CA170}" type="presParOf" srcId="{DD1E38CC-E1EA-7844-8822-F1B880324D63}" destId="{7991B6A2-A7D0-D346-BC80-08244556D65A}"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0"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defRPr sz="1200" b="0">
                <a:latin typeface="Arial" charset="0"/>
              </a:defRPr>
            </a:lvl1pPr>
          </a:lstStyle>
          <a:p>
            <a:pPr>
              <a:defRPr/>
            </a:pPr>
            <a:endParaRPr lang="en-US"/>
          </a:p>
        </p:txBody>
      </p:sp>
      <p:sp>
        <p:nvSpPr>
          <p:cNvPr id="329731" name="Rectangle 3"/>
          <p:cNvSpPr>
            <a:spLocks noGrp="1" noChangeArrowheads="1"/>
          </p:cNvSpPr>
          <p:nvPr>
            <p:ph type="dt" sz="quarter" idx="1"/>
          </p:nvPr>
        </p:nvSpPr>
        <p:spPr bwMode="auto">
          <a:xfrm>
            <a:off x="3927775"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a:defRPr sz="1200" b="0">
                <a:latin typeface="Arial" charset="0"/>
              </a:defRPr>
            </a:lvl1pPr>
          </a:lstStyle>
          <a:p>
            <a:pPr>
              <a:defRPr/>
            </a:pPr>
            <a:endParaRPr lang="en-US"/>
          </a:p>
        </p:txBody>
      </p:sp>
      <p:sp>
        <p:nvSpPr>
          <p:cNvPr id="329732" name="Rectangle 4"/>
          <p:cNvSpPr>
            <a:spLocks noGrp="1" noChangeArrowheads="1"/>
          </p:cNvSpPr>
          <p:nvPr>
            <p:ph type="ftr" sz="quarter" idx="2"/>
          </p:nvPr>
        </p:nvSpPr>
        <p:spPr bwMode="auto">
          <a:xfrm>
            <a:off x="0"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defRPr sz="1200" b="0">
                <a:latin typeface="Arial" charset="0"/>
              </a:defRPr>
            </a:lvl1pPr>
          </a:lstStyle>
          <a:p>
            <a:pPr>
              <a:defRPr/>
            </a:pPr>
            <a:endParaRPr lang="en-US"/>
          </a:p>
        </p:txBody>
      </p:sp>
      <p:sp>
        <p:nvSpPr>
          <p:cNvPr id="329733" name="Rectangle 5"/>
          <p:cNvSpPr>
            <a:spLocks noGrp="1" noChangeArrowheads="1"/>
          </p:cNvSpPr>
          <p:nvPr>
            <p:ph type="sldNum" sz="quarter" idx="3"/>
          </p:nvPr>
        </p:nvSpPr>
        <p:spPr bwMode="auto">
          <a:xfrm>
            <a:off x="3927775"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a:defRPr sz="1200" b="0">
                <a:latin typeface="Arial" charset="0"/>
              </a:defRPr>
            </a:lvl1pPr>
          </a:lstStyle>
          <a:p>
            <a:pPr>
              <a:defRPr/>
            </a:pPr>
            <a:fld id="{AE13F9C3-5D44-4FA6-B60B-3E668B4ACF5F}" type="slidenum">
              <a:rPr lang="en-US"/>
              <a:pPr>
                <a:defRPr/>
              </a:pPr>
              <a:t>‹#›</a:t>
            </a:fld>
            <a:endParaRPr lang="en-US"/>
          </a:p>
        </p:txBody>
      </p:sp>
    </p:spTree>
    <p:extLst>
      <p:ext uri="{BB962C8B-B14F-4D97-AF65-F5344CB8AC3E}">
        <p14:creationId xmlns:p14="http://schemas.microsoft.com/office/powerpoint/2010/main" val="356732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defRPr sz="1200" b="0">
                <a:latin typeface="Arial" charset="0"/>
              </a:defRPr>
            </a:lvl1pPr>
          </a:lstStyle>
          <a:p>
            <a:pPr>
              <a:defRPr/>
            </a:pPr>
            <a:endParaRPr lang="en-US"/>
          </a:p>
        </p:txBody>
      </p:sp>
      <p:sp>
        <p:nvSpPr>
          <p:cNvPr id="22531" name="Rectangle 3"/>
          <p:cNvSpPr>
            <a:spLocks noGrp="1" noChangeArrowheads="1"/>
          </p:cNvSpPr>
          <p:nvPr>
            <p:ph type="dt" idx="1"/>
          </p:nvPr>
        </p:nvSpPr>
        <p:spPr bwMode="auto">
          <a:xfrm>
            <a:off x="3927775" y="0"/>
            <a:ext cx="3004820" cy="461408"/>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lvl1pPr algn="r">
              <a:defRPr sz="1200" b="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93420" y="4380192"/>
            <a:ext cx="5547360" cy="4147896"/>
          </a:xfrm>
          <a:prstGeom prst="rect">
            <a:avLst/>
          </a:prstGeom>
          <a:noFill/>
          <a:ln w="9525">
            <a:noFill/>
            <a:miter lim="800000"/>
            <a:headEnd/>
            <a:tailEnd/>
          </a:ln>
          <a:effectLst/>
        </p:spPr>
        <p:txBody>
          <a:bodyPr vert="horz" wrap="square" lIns="91989" tIns="45994" rIns="91989" bIns="459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defRPr sz="1200" b="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927775" y="8757201"/>
            <a:ext cx="3004820" cy="461408"/>
          </a:xfrm>
          <a:prstGeom prst="rect">
            <a:avLst/>
          </a:prstGeom>
          <a:noFill/>
          <a:ln w="9525">
            <a:noFill/>
            <a:miter lim="800000"/>
            <a:headEnd/>
            <a:tailEnd/>
          </a:ln>
          <a:effectLst/>
        </p:spPr>
        <p:txBody>
          <a:bodyPr vert="horz" wrap="square" lIns="91989" tIns="45994" rIns="91989" bIns="45994" numCol="1" anchor="b" anchorCtr="0" compatLnSpc="1">
            <a:prstTxWarp prst="textNoShape">
              <a:avLst/>
            </a:prstTxWarp>
          </a:bodyPr>
          <a:lstStyle>
            <a:lvl1pPr algn="r">
              <a:defRPr sz="1200" b="0">
                <a:latin typeface="Arial" charset="0"/>
              </a:defRPr>
            </a:lvl1pPr>
          </a:lstStyle>
          <a:p>
            <a:pPr>
              <a:defRPr/>
            </a:pPr>
            <a:fld id="{D19CD2A1-8543-4390-8997-FEBEED194FF3}" type="slidenum">
              <a:rPr lang="en-US"/>
              <a:pPr>
                <a:defRPr/>
              </a:pPr>
              <a:t>‹#›</a:t>
            </a:fld>
            <a:endParaRPr lang="en-US"/>
          </a:p>
        </p:txBody>
      </p:sp>
    </p:spTree>
    <p:extLst>
      <p:ext uri="{BB962C8B-B14F-4D97-AF65-F5344CB8AC3E}">
        <p14:creationId xmlns:p14="http://schemas.microsoft.com/office/powerpoint/2010/main" val="130885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ntel.tnsos.org/curricular.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Have music playing in the background.</a:t>
            </a:r>
            <a:r>
              <a:rPr lang="en-US" baseline="0" dirty="0" smtClean="0"/>
              <a:t> Have materials to make a table tent accessible to the entry way. </a:t>
            </a:r>
            <a:r>
              <a:rPr lang="en-US" i="1" baseline="0" dirty="0" smtClean="0"/>
              <a:t>Teachers will not need any other materials for the opening session.</a:t>
            </a:r>
            <a:endParaRPr lang="en-US" dirty="0" smtClean="0"/>
          </a:p>
          <a:p>
            <a:endParaRPr lang="en-US" dirty="0" smtClean="0"/>
          </a:p>
          <a:p>
            <a:r>
              <a:rPr lang="en-US" dirty="0" smtClean="0"/>
              <a:t>People</a:t>
            </a:r>
            <a:r>
              <a:rPr lang="en-US" baseline="0" dirty="0" smtClean="0"/>
              <a:t> will filter in.  As they do, wherever possible, introduce yourself warmly and tell them how glad you are they are here – try to create a personal feel and connection.  Let them sit wherever they want as they come in. Provide materials for participants to create a table tent, ask that participants put their name on both sides of the tent so that their name can be seen across the rooms. </a:t>
            </a:r>
          </a:p>
          <a:p>
            <a:endParaRPr lang="en-US" baseline="0" dirty="0" smtClean="0"/>
          </a:p>
          <a:p>
            <a:r>
              <a:rPr lang="en-US" baseline="0" dirty="0" smtClean="0"/>
              <a:t>Materials:</a:t>
            </a:r>
          </a:p>
          <a:p>
            <a:pPr marL="172479" indent="-172479">
              <a:buFont typeface="Arial" pitchFamily="34" charset="0"/>
              <a:buChar char="•"/>
            </a:pPr>
            <a:r>
              <a:rPr lang="en-US" baseline="0" dirty="0" err="1" smtClean="0"/>
              <a:t>Ppt</a:t>
            </a:r>
            <a:r>
              <a:rPr lang="en-US" baseline="0" dirty="0" smtClean="0"/>
              <a:t> slides with notes</a:t>
            </a:r>
          </a:p>
          <a:p>
            <a:pPr marL="172479" indent="-172479">
              <a:buFont typeface="Arial" pitchFamily="34" charset="0"/>
              <a:buChar char="•"/>
            </a:pPr>
            <a:r>
              <a:rPr lang="en-US" baseline="0" dirty="0" smtClean="0"/>
              <a:t>Markers, materials for table tents</a:t>
            </a:r>
          </a:p>
          <a:p>
            <a:pPr marL="172479" indent="-172479">
              <a:buFont typeface="Arial" pitchFamily="34" charset="0"/>
              <a:buChar char="•"/>
            </a:pPr>
            <a:r>
              <a:rPr lang="en-US" baseline="0" dirty="0" smtClean="0"/>
              <a:t>Music, as desired</a:t>
            </a:r>
          </a:p>
          <a:p>
            <a:pPr marL="172479" indent="-172479">
              <a:buFont typeface="Arial" pitchFamily="34" charset="0"/>
              <a:buChar char="•"/>
            </a:pPr>
            <a:r>
              <a:rPr lang="en-US" baseline="0" dirty="0" smtClean="0"/>
              <a:t>Downloads of Videos 1-5 from </a:t>
            </a:r>
            <a:r>
              <a:rPr lang="en-US" baseline="0" dirty="0" err="1" smtClean="0"/>
              <a:t>iTunesU</a:t>
            </a:r>
            <a:endParaRPr lang="en-US" baseline="0" dirty="0" smtClean="0"/>
          </a:p>
          <a:p>
            <a:pPr marL="172479" indent="-172479">
              <a:buFont typeface="Arial" pitchFamily="34" charset="0"/>
              <a:buChar char="•"/>
            </a:pPr>
            <a:endParaRPr lang="en-US" baseline="0" dirty="0" smtClean="0"/>
          </a:p>
          <a:p>
            <a:r>
              <a:rPr lang="en-US" baseline="0" dirty="0" smtClean="0"/>
              <a:t>DO: Flip to the next slide as teachers start to file in.</a:t>
            </a:r>
          </a:p>
          <a:p>
            <a:endParaRPr lang="en-US" baseline="0" dirty="0" smtClean="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0</a:t>
            </a:fld>
            <a:endParaRPr lang="en-US">
              <a:solidFill>
                <a:prstClr val="black"/>
              </a:solidFill>
            </a:endParaRPr>
          </a:p>
        </p:txBody>
      </p:sp>
    </p:spTree>
    <p:extLst>
      <p:ext uri="{BB962C8B-B14F-4D97-AF65-F5344CB8AC3E}">
        <p14:creationId xmlns:p14="http://schemas.microsoft.com/office/powerpoint/2010/main" val="370167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As we begin this summer training it’s important to discuss both what this training is and is not. (You can read these aloud or have participants popcorn read in this format: The training is peer led learning, it is not information updates from TDOE or expert-delivered training.). </a:t>
            </a:r>
          </a:p>
          <a:p>
            <a:endParaRPr lang="en-US" baseline="0" dirty="0" smtClean="0"/>
          </a:p>
          <a:p>
            <a:r>
              <a:rPr lang="en-US" dirty="0"/>
              <a:t>(DO) A 1-2 minute partner talk on any items that stand out as key takeaways and any items that are unexpected.</a:t>
            </a:r>
            <a:endParaRPr lang="en-US" baseline="0" dirty="0" smtClean="0"/>
          </a:p>
          <a:p>
            <a:endParaRPr lang="en-US" baseline="0" dirty="0" smtClean="0"/>
          </a:p>
          <a:p>
            <a:r>
              <a:rPr lang="en-US" baseline="0" dirty="0" smtClean="0"/>
              <a:t>Following discussion (SAY): You may notice in the “What it is not” column, we know that some of you may be tasked with sharing the information you glean from this training once you return to your schools and districts for the 2013-14 school year. For the purpose of this summer math training, your development is our primary focus. You will receive guidance at the end of this training and additional resources this summer with suggestions for how this summer training can be administered in the future. </a:t>
            </a:r>
          </a:p>
          <a:p>
            <a:endParaRPr lang="en-US" baseline="0" dirty="0" smtClean="0"/>
          </a:p>
          <a:p>
            <a:r>
              <a:rPr lang="en-US" baseline="0" dirty="0" smtClean="0"/>
              <a:t>(SAY): </a:t>
            </a:r>
            <a:r>
              <a:rPr lang="en-US" sz="1200" kern="1200" dirty="0" smtClean="0">
                <a:solidFill>
                  <a:schemeClr val="tx1"/>
                </a:solidFill>
                <a:effectLst/>
                <a:latin typeface="Arial" charset="0"/>
                <a:ea typeface="+mn-ea"/>
                <a:cs typeface="+mn-cs"/>
              </a:rPr>
              <a:t>In this next video you'll hear from a variety of state and community leaders including Governor Bill </a:t>
            </a:r>
            <a:r>
              <a:rPr lang="en-US" sz="1200" kern="1200" dirty="0" err="1" smtClean="0">
                <a:solidFill>
                  <a:schemeClr val="tx1"/>
                </a:solidFill>
                <a:effectLst/>
                <a:latin typeface="Arial" charset="0"/>
                <a:ea typeface="+mn-ea"/>
                <a:cs typeface="+mn-cs"/>
              </a:rPr>
              <a:t>Haslam</a:t>
            </a:r>
            <a:r>
              <a:rPr lang="en-US" sz="1200" kern="1200" dirty="0" smtClean="0">
                <a:solidFill>
                  <a:schemeClr val="tx1"/>
                </a:solidFill>
                <a:effectLst/>
                <a:latin typeface="Arial" charset="0"/>
                <a:ea typeface="+mn-ea"/>
                <a:cs typeface="+mn-cs"/>
              </a:rPr>
              <a:t> and Commissioner of Education Kevin Huffman. Tennessee has been a leader in the development and adoption of Common Core State Standards from the beginning. The implementation of higher standards for students is a bipartisan initiative to ensure that all students have the opportunities needed throughout their education to be college and career ready. </a:t>
            </a:r>
            <a:r>
              <a:rPr lang="en-US" sz="1200" kern="1200" smtClean="0">
                <a:solidFill>
                  <a:schemeClr val="tx1"/>
                </a:solidFill>
                <a:effectLst/>
                <a:latin typeface="Arial" charset="0"/>
                <a:ea typeface="+mn-ea"/>
                <a:cs typeface="+mn-cs"/>
              </a:rPr>
              <a:t>You will</a:t>
            </a:r>
            <a:r>
              <a:rPr lang="en-US" sz="1200" kern="1200" baseline="0" smtClean="0">
                <a:solidFill>
                  <a:schemeClr val="tx1"/>
                </a:solidFill>
                <a:effectLst/>
                <a:latin typeface="Arial" charset="0"/>
                <a:ea typeface="+mn-ea"/>
                <a:cs typeface="+mn-cs"/>
              </a:rPr>
              <a:t> also hear from parents who discuss their thoughts on education and higher expectations.</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9</a:t>
            </a:fld>
            <a:endParaRPr lang="en-US"/>
          </a:p>
        </p:txBody>
      </p:sp>
    </p:spTree>
    <p:extLst>
      <p:ext uri="{BB962C8B-B14F-4D97-AF65-F5344CB8AC3E}">
        <p14:creationId xmlns:p14="http://schemas.microsoft.com/office/powerpoint/2010/main" val="136653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Video</a:t>
            </a:r>
            <a:r>
              <a:rPr lang="en-US" baseline="0" dirty="0" smtClean="0"/>
              <a:t> 2: Parents and Leaders: Thoughts on education from </a:t>
            </a:r>
            <a:r>
              <a:rPr lang="en-US" baseline="0" dirty="0" err="1" smtClean="0"/>
              <a:t>iTunesU</a:t>
            </a:r>
            <a:r>
              <a:rPr lang="en-US" baseline="0" dirty="0" smtClean="0"/>
              <a:t> prior to arriving at the training site.</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10</a:t>
            </a:fld>
            <a:endParaRPr lang="en-US"/>
          </a:p>
        </p:txBody>
      </p:sp>
    </p:spTree>
    <p:extLst>
      <p:ext uri="{BB962C8B-B14F-4D97-AF65-F5344CB8AC3E}">
        <p14:creationId xmlns:p14="http://schemas.microsoft.com/office/powerpoint/2010/main" val="379530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(SAY): Following this video, what key messages resonated with you from the remarks of community members and parents? Discuss these questions in small group for 5 minutes and then we will share out to the whole group. </a:t>
            </a:r>
          </a:p>
          <a:p>
            <a:endParaRPr lang="en-US" baseline="0" dirty="0" smtClean="0"/>
          </a:p>
          <a:p>
            <a:r>
              <a:rPr lang="en-US" baseline="0" dirty="0" smtClean="0"/>
              <a:t>(DO/SAY): At the conclusion of this discussion, the coach will input his/her own final reflection of what they were most excited, nervous about prior to receiving the training and their growth over time.</a:t>
            </a:r>
          </a:p>
          <a:p>
            <a:endParaRPr lang="en-US" baseline="0" dirty="0" smtClean="0"/>
          </a:p>
          <a:p>
            <a:r>
              <a:rPr lang="en-US" baseline="0" dirty="0" smtClean="0"/>
              <a:t>(SAY): Now we’re going to discuss the core beliefs from which our training is based.</a:t>
            </a:r>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11</a:t>
            </a:fld>
            <a:endParaRPr lang="en-US"/>
          </a:p>
        </p:txBody>
      </p:sp>
    </p:spTree>
    <p:extLst>
      <p:ext uri="{BB962C8B-B14F-4D97-AF65-F5344CB8AC3E}">
        <p14:creationId xmlns:p14="http://schemas.microsoft.com/office/powerpoint/2010/main" val="4214385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a:t>
            </a:r>
            <a:r>
              <a:rPr lang="en-US" baseline="0" dirty="0" smtClean="0"/>
              <a:t> course is based on t</a:t>
            </a:r>
            <a:r>
              <a:rPr lang="en-US" dirty="0" smtClean="0"/>
              <a:t>hese six </a:t>
            </a:r>
            <a:r>
              <a:rPr lang="en-US" baseline="0" dirty="0" smtClean="0"/>
              <a:t>Core Beliefs.</a:t>
            </a:r>
          </a:p>
          <a:p>
            <a:endParaRPr lang="en-US" baseline="0" dirty="0" smtClean="0"/>
          </a:p>
          <a:p>
            <a:r>
              <a:rPr lang="en-US" baseline="0" dirty="0" smtClean="0"/>
              <a:t>Can I ask the group to popcorn read each of the core beliefs?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(SAY): Keeping these core beliefs in mind, we’re going to hone in on this specific training, and hear the context for what we will be focusing on in this training.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8557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Video</a:t>
            </a:r>
            <a:r>
              <a:rPr lang="en-US" baseline="0" dirty="0" smtClean="0"/>
              <a:t> 3: TN DOE: Context on this Training from </a:t>
            </a:r>
            <a:r>
              <a:rPr lang="en-US" baseline="0" dirty="0" err="1" smtClean="0"/>
              <a:t>iTunesU</a:t>
            </a:r>
            <a:r>
              <a:rPr lang="en-US" baseline="0" dirty="0" smtClean="0"/>
              <a:t> prior to arriving at the training site.</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13</a:t>
            </a:fld>
            <a:endParaRPr lang="en-US"/>
          </a:p>
        </p:txBody>
      </p:sp>
    </p:spTree>
    <p:extLst>
      <p:ext uri="{BB962C8B-B14F-4D97-AF65-F5344CB8AC3E}">
        <p14:creationId xmlns:p14="http://schemas.microsoft.com/office/powerpoint/2010/main" val="379530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agenda for today is as follows (read through)</a:t>
            </a:r>
          </a:p>
          <a:p>
            <a:endParaRPr lang="en-US" dirty="0" smtClean="0"/>
          </a:p>
          <a:p>
            <a:r>
              <a:rPr lang="en-US" dirty="0" smtClean="0"/>
              <a:t>Note – all Breakout sessions</a:t>
            </a:r>
            <a:r>
              <a:rPr lang="en-US" baseline="0" dirty="0" smtClean="0"/>
              <a:t> will be held in grade level rooms. There will be breaks throughout the day, though they are not included in the master schedule.</a:t>
            </a:r>
            <a:endParaRPr lang="en-US" dirty="0" smtClean="0"/>
          </a:p>
          <a:p>
            <a:endParaRPr lang="en-US" dirty="0" smtClean="0"/>
          </a:p>
          <a:p>
            <a:r>
              <a:rPr lang="en-US" dirty="0" smtClean="0"/>
              <a:t>We will start each day and after each break promptly</a:t>
            </a:r>
          </a:p>
          <a:p>
            <a:endParaRPr lang="en-US" dirty="0" smtClean="0"/>
          </a:p>
          <a:p>
            <a:r>
              <a:rPr lang="en-US" dirty="0" smtClean="0"/>
              <a:t>Share</a:t>
            </a:r>
            <a:r>
              <a:rPr lang="en-US" baseline="0" dirty="0" smtClean="0"/>
              <a:t> where the restrooms and lunch will be located.</a:t>
            </a:r>
          </a:p>
          <a:p>
            <a:endParaRPr lang="en-US" baseline="0" dirty="0" smtClean="0"/>
          </a:p>
          <a:p>
            <a:r>
              <a:rPr lang="en-US" baseline="0" dirty="0" smtClean="0"/>
              <a:t>Sign-ins will be filled out and collected both in the morning and in the afternoon. Share any additional operations information that may be helpful.</a:t>
            </a:r>
            <a:endParaRPr lang="en-US" dirty="0" smtClean="0"/>
          </a:p>
          <a:p>
            <a:r>
              <a:rPr lang="en-US" dirty="0" smtClean="0"/>
              <a:t>(2 min)</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63425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agenda for today is as follows (read through)</a:t>
            </a:r>
          </a:p>
          <a:p>
            <a:endParaRPr lang="en-US" dirty="0" smtClean="0"/>
          </a:p>
          <a:p>
            <a:r>
              <a:rPr lang="en-US" dirty="0" smtClean="0"/>
              <a:t>Note – all Breakout sessions</a:t>
            </a:r>
            <a:r>
              <a:rPr lang="en-US" baseline="0" dirty="0" smtClean="0"/>
              <a:t> will be held in grade level rooms. There will be breaks throughout the day, though they are not included in the master schedule.</a:t>
            </a:r>
            <a:endParaRPr lang="en-US" dirty="0" smtClean="0"/>
          </a:p>
          <a:p>
            <a:endParaRPr lang="en-US" dirty="0" smtClean="0"/>
          </a:p>
          <a:p>
            <a:r>
              <a:rPr lang="en-US" dirty="0" smtClean="0"/>
              <a:t>We will start each day and after each break promptly</a:t>
            </a:r>
          </a:p>
          <a:p>
            <a:endParaRPr lang="en-US" dirty="0" smtClean="0"/>
          </a:p>
          <a:p>
            <a:r>
              <a:rPr lang="en-US" dirty="0" smtClean="0"/>
              <a:t>Share</a:t>
            </a:r>
            <a:r>
              <a:rPr lang="en-US" baseline="0" dirty="0" smtClean="0"/>
              <a:t> where the restrooms and lunch will be located.</a:t>
            </a:r>
          </a:p>
          <a:p>
            <a:endParaRPr lang="en-US" baseline="0" dirty="0" smtClean="0"/>
          </a:p>
          <a:p>
            <a:r>
              <a:rPr lang="en-US" baseline="0" dirty="0" smtClean="0"/>
              <a:t>Sign-ins will be filled out and collected both in the morning and in the afternoon. Share any additional operations information that may be helpful.</a:t>
            </a:r>
            <a:endParaRPr lang="en-US" dirty="0" smtClean="0"/>
          </a:p>
          <a:p>
            <a:r>
              <a:rPr lang="en-US" dirty="0" smtClean="0"/>
              <a:t>(2 min)</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63425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agenda for today is as follows (read through)</a:t>
            </a:r>
          </a:p>
          <a:p>
            <a:endParaRPr lang="en-US" dirty="0" smtClean="0"/>
          </a:p>
          <a:p>
            <a:r>
              <a:rPr lang="en-US" dirty="0" smtClean="0"/>
              <a:t>Note – all Breakout sessions</a:t>
            </a:r>
            <a:r>
              <a:rPr lang="en-US" baseline="0" dirty="0" smtClean="0"/>
              <a:t> will be held in grade level rooms. There will be breaks throughout the day, though they are not included in the master schedule.</a:t>
            </a:r>
            <a:endParaRPr lang="en-US" dirty="0" smtClean="0"/>
          </a:p>
          <a:p>
            <a:endParaRPr lang="en-US" dirty="0" smtClean="0"/>
          </a:p>
          <a:p>
            <a:r>
              <a:rPr lang="en-US" dirty="0" smtClean="0"/>
              <a:t>We will start each day and after each break promptly</a:t>
            </a:r>
          </a:p>
          <a:p>
            <a:endParaRPr lang="en-US" dirty="0" smtClean="0"/>
          </a:p>
          <a:p>
            <a:r>
              <a:rPr lang="en-US" dirty="0" smtClean="0"/>
              <a:t>Share</a:t>
            </a:r>
            <a:r>
              <a:rPr lang="en-US" baseline="0" dirty="0" smtClean="0"/>
              <a:t> where the restrooms and lunch will be located.</a:t>
            </a:r>
          </a:p>
          <a:p>
            <a:endParaRPr lang="en-US" baseline="0" dirty="0" smtClean="0"/>
          </a:p>
          <a:p>
            <a:r>
              <a:rPr lang="en-US" baseline="0" dirty="0" smtClean="0"/>
              <a:t>Sign-ins will be filled out and collected both in the morning and in the afternoon. Share any additional operations information that may be helpful.</a:t>
            </a:r>
            <a:endParaRPr lang="en-US" dirty="0" smtClean="0"/>
          </a:p>
          <a:p>
            <a:r>
              <a:rPr lang="en-US" dirty="0" smtClean="0"/>
              <a:t>(2 min)</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34256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Video</a:t>
            </a:r>
            <a:r>
              <a:rPr lang="en-US" baseline="0" dirty="0" smtClean="0"/>
              <a:t> 4: ELA Core Coaches: Thoughts on education and this training from </a:t>
            </a:r>
            <a:r>
              <a:rPr lang="en-US" baseline="0" dirty="0" err="1" smtClean="0"/>
              <a:t>iTunesU</a:t>
            </a:r>
            <a:r>
              <a:rPr lang="en-US" baseline="0" dirty="0" smtClean="0"/>
              <a:t> prior to arriving at the training site. </a:t>
            </a:r>
            <a:r>
              <a:rPr lang="en-US" b="1" u="sng" baseline="0" dirty="0" err="1" smtClean="0"/>
              <a:t>Pleae</a:t>
            </a:r>
            <a:r>
              <a:rPr lang="en-US" b="1" u="sng" baseline="0" dirty="0" smtClean="0"/>
              <a:t> make sure to download the coach video that matches your grade and content area. There are options for 4-12 ELA, Science, Social Studies and CTE.</a:t>
            </a:r>
            <a:endParaRPr lang="en-US" baseline="0" dirty="0" smtClean="0"/>
          </a:p>
          <a:p>
            <a:endParaRPr lang="en-US" baseline="0" dirty="0" smtClean="0"/>
          </a:p>
          <a:p>
            <a:r>
              <a:rPr lang="en-US" baseline="0" dirty="0" smtClean="0"/>
              <a:t>After the conclusion of this video, (SAY): Now that we’ve heard from a variety of voices across Tennessee it’s time to dive right in and experience the first module of the training. </a:t>
            </a:r>
          </a:p>
          <a:p>
            <a:endParaRPr lang="en-US" baseline="0" dirty="0" smtClean="0"/>
          </a:p>
          <a:p>
            <a:r>
              <a:rPr lang="en-US" baseline="0" dirty="0" smtClean="0"/>
              <a:t>(Next steps, switch to the Module </a:t>
            </a:r>
            <a:r>
              <a:rPr lang="en-US" baseline="0" dirty="0" err="1" smtClean="0"/>
              <a:t>ppt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17</a:t>
            </a:fld>
            <a:endParaRPr lang="en-US"/>
          </a:p>
        </p:txBody>
      </p:sp>
    </p:spTree>
    <p:extLst>
      <p:ext uri="{BB962C8B-B14F-4D97-AF65-F5344CB8AC3E}">
        <p14:creationId xmlns:p14="http://schemas.microsoft.com/office/powerpoint/2010/main" val="39624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(SAY): You’ve now experienced the first content module of the </a:t>
            </a:r>
            <a:r>
              <a:rPr lang="en-US" baseline="0" dirty="0" err="1" smtClean="0"/>
              <a:t>TNCore</a:t>
            </a:r>
            <a:r>
              <a:rPr lang="en-US" baseline="0" dirty="0" smtClean="0"/>
              <a:t> training! While the focus of this training is not information sharing, there is some context the Tennessee Department of Education wants to provide to keep us on the same page. Up next is a 15 minute video and then we will walk through some content resources.</a:t>
            </a:r>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70167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Give participants 2-3</a:t>
            </a:r>
            <a:r>
              <a:rPr lang="en-US" baseline="0" dirty="0" smtClean="0"/>
              <a:t> minutes at most to create name tags.</a:t>
            </a:r>
          </a:p>
          <a:p>
            <a:endParaRPr lang="en-US" baseline="0" dirty="0" smtClean="0"/>
          </a:p>
          <a:p>
            <a:r>
              <a:rPr lang="en-US" baseline="0" dirty="0" smtClean="0"/>
              <a:t>(SAY): You will not need any materials for this session other than your table tent, so feel free to keep your work area clear throughout the opening session.</a:t>
            </a:r>
          </a:p>
          <a:p>
            <a:endParaRPr lang="en-US" baseline="0" dirty="0" smtClean="0"/>
          </a:p>
          <a:p>
            <a:r>
              <a:rPr lang="en-US" i="1" baseline="0" dirty="0" smtClean="0"/>
              <a:t>Begin introductions by 8:03.</a:t>
            </a:r>
            <a:endParaRPr lang="en-US" i="1"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a:t>
            </a:fld>
            <a:endParaRPr lang="en-US"/>
          </a:p>
        </p:txBody>
      </p:sp>
    </p:spTree>
    <p:extLst>
      <p:ext uri="{BB962C8B-B14F-4D97-AF65-F5344CB8AC3E}">
        <p14:creationId xmlns:p14="http://schemas.microsoft.com/office/powerpoint/2010/main" val="20528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Download Video</a:t>
            </a:r>
            <a:r>
              <a:rPr lang="en-US" baseline="0" dirty="0" smtClean="0"/>
              <a:t> 5: TN DOE</a:t>
            </a:r>
            <a:r>
              <a:rPr lang="en-US" dirty="0" smtClean="0"/>
              <a:t>: Common Core Transition</a:t>
            </a:r>
            <a:r>
              <a:rPr lang="en-US" baseline="0" dirty="0" smtClean="0"/>
              <a:t> Plan</a:t>
            </a:r>
            <a:r>
              <a:rPr lang="en-US" dirty="0" smtClean="0"/>
              <a:t>, 4-12 ELA &amp; Literacy </a:t>
            </a:r>
            <a:r>
              <a:rPr lang="en-US" baseline="0" dirty="0" smtClean="0"/>
              <a:t>from </a:t>
            </a:r>
            <a:r>
              <a:rPr lang="en-US" baseline="0" dirty="0" err="1" smtClean="0"/>
              <a:t>iTunesU</a:t>
            </a:r>
            <a:r>
              <a:rPr lang="en-US" baseline="0" dirty="0" smtClean="0"/>
              <a:t> prior to arriving at the training site. </a:t>
            </a:r>
            <a:r>
              <a:rPr lang="en-US" b="1" u="sng" baseline="0" dirty="0" err="1" smtClean="0"/>
              <a:t>Pleae</a:t>
            </a:r>
            <a:r>
              <a:rPr lang="en-US" b="1" u="sng" baseline="0" dirty="0" smtClean="0"/>
              <a:t> make sure to download the coach video that matches your grade and content area. There are options for 4-12 ELA, Science, Social Studies and CTE.</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19</a:t>
            </a:fld>
            <a:endParaRPr lang="en-US"/>
          </a:p>
        </p:txBody>
      </p:sp>
    </p:spTree>
    <p:extLst>
      <p:ext uri="{BB962C8B-B14F-4D97-AF65-F5344CB8AC3E}">
        <p14:creationId xmlns:p14="http://schemas.microsoft.com/office/powerpoint/2010/main" val="407286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As</a:t>
            </a:r>
            <a:r>
              <a:rPr lang="en-US" baseline="0" dirty="0" smtClean="0"/>
              <a:t> a state, our goal is to ensure that teachers have access to materials they need to guide them in implementing Common Core in their classrooms. Resources created by Tennessee teacher leaders as well as the Tennessee State Department of Education are housed at www.tncore.org. </a:t>
            </a:r>
          </a:p>
          <a:p>
            <a:endParaRPr lang="en-US" baseline="0" dirty="0" smtClean="0"/>
          </a:p>
          <a:p>
            <a:r>
              <a:rPr lang="en-US" baseline="0" dirty="0" smtClean="0"/>
              <a:t>A quick show of hands – how many of you have accessed www.TNCore.org before?</a:t>
            </a:r>
          </a:p>
          <a:p>
            <a:endParaRPr lang="en-US" baseline="0" dirty="0" smtClean="0"/>
          </a:p>
          <a:p>
            <a:endParaRPr lang="en-US" baseline="0" dirty="0" smtClean="0"/>
          </a:p>
          <a:p>
            <a:r>
              <a:rPr lang="en-US" baseline="0" dirty="0" smtClean="0"/>
              <a:t>Whether you’ve accessed the </a:t>
            </a:r>
            <a:r>
              <a:rPr lang="en-US" baseline="0" dirty="0" err="1" smtClean="0"/>
              <a:t>TNCore</a:t>
            </a:r>
            <a:r>
              <a:rPr lang="en-US" baseline="0" dirty="0" smtClean="0"/>
              <a:t> website many times or are a first time user, there are important updates to the website to share with you in preparation for the 2013-2014 school year. </a:t>
            </a:r>
          </a:p>
          <a:p>
            <a:endParaRPr lang="en-US" baseline="0" dirty="0" smtClean="0"/>
          </a:p>
          <a:p>
            <a:r>
              <a:rPr lang="en-US" baseline="0" dirty="0" smtClean="0"/>
              <a:t>As you may have seen already on your own, there are LOTS of (supposed) CCSS resources out there.  The value of </a:t>
            </a:r>
            <a:r>
              <a:rPr lang="en-US" baseline="0" dirty="0" err="1" smtClean="0"/>
              <a:t>TNCore</a:t>
            </a:r>
            <a:r>
              <a:rPr lang="en-US" baseline="0" dirty="0" smtClean="0"/>
              <a:t> is not to collect all of that stuff--anyone can Google them.  The philosophy is to set a high bar for quality and alignment and ONLY post materials that have been vetted for tight alignment to the CCSS and Tennessee’s vision for implementation. With that caveat, let’s take a look together at what’s available on the recently updated </a:t>
            </a:r>
            <a:r>
              <a:rPr lang="en-US" baseline="0" dirty="0" err="1" smtClean="0"/>
              <a:t>TNCore</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38573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 </a:t>
            </a:r>
            <a:r>
              <a:rPr lang="en-US" b="1" dirty="0" smtClean="0"/>
              <a:t>key information section</a:t>
            </a:r>
            <a:r>
              <a:rPr lang="en-US" b="1" baseline="0" dirty="0" smtClean="0"/>
              <a:t> </a:t>
            </a:r>
            <a:r>
              <a:rPr lang="en-US" baseline="0" dirty="0" smtClean="0"/>
              <a:t>of the website offers broad information on the Common Core State Standards. Here you can find the 2013-2014 Common Core Implementation Plan for Tennessee accompanied with a video featuring Assistant Commissioner Emily Barton. Additionally, you can find a Common Core History and Fact Sheet, that was emailed to you in advance of this training, complete with FAQs related to Tennessee.</a:t>
            </a:r>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5524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But let’s get into ELA content,</a:t>
            </a:r>
            <a:r>
              <a:rPr lang="en-US" baseline="0" dirty="0" smtClean="0"/>
              <a:t> </a:t>
            </a:r>
            <a:r>
              <a:rPr lang="en-US" baseline="0" dirty="0" err="1" smtClean="0"/>
              <a:t>TNCore</a:t>
            </a:r>
            <a:r>
              <a:rPr lang="en-US" baseline="0" dirty="0" smtClean="0"/>
              <a:t> offers key resources for specific content areas and grade levels. </a:t>
            </a:r>
            <a:r>
              <a:rPr lang="en-US" dirty="0" smtClean="0"/>
              <a:t>By clicking on the ELA drop-down menu (or</a:t>
            </a:r>
            <a:r>
              <a:rPr lang="en-US" baseline="0" dirty="0" smtClean="0"/>
              <a:t> the drop down menu for your literacy content area) </a:t>
            </a:r>
            <a:r>
              <a:rPr lang="en-US" dirty="0" smtClean="0"/>
              <a:t>you</a:t>
            </a:r>
            <a:r>
              <a:rPr lang="en-US" baseline="0" dirty="0" smtClean="0"/>
              <a:t> can see a list of all of the available resources for ELA including curricular resources, assessment and training information, and external resources.</a:t>
            </a:r>
          </a:p>
          <a:p>
            <a:endParaRPr lang="en-US" baseline="0" dirty="0" smtClean="0"/>
          </a:p>
          <a:p>
            <a:r>
              <a:rPr lang="en-US" baseline="0" dirty="0" smtClean="0"/>
              <a:t>You will see the instructional shifts throughout this training, and these are easily available through the standards and shifts option in the drop down menu here. Additionally, a new K-12 ELA Curricular Guidance document is available </a:t>
            </a:r>
            <a:r>
              <a:rPr lang="en-US" dirty="0" smtClean="0"/>
              <a:t>on the standards</a:t>
            </a:r>
            <a:r>
              <a:rPr lang="en-US" baseline="0" dirty="0" smtClean="0"/>
              <a:t> and shifts page, and is available in science and social studies as well.</a:t>
            </a:r>
            <a:r>
              <a:rPr lang="en-US" dirty="0" smtClean="0"/>
              <a:t> </a:t>
            </a:r>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8564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To highlight</a:t>
            </a:r>
            <a:r>
              <a:rPr lang="en-US" baseline="0" dirty="0" smtClean="0"/>
              <a:t> a few more specific resources, by clicking on the Curricular Resources button (and you can see the pathway of how to get there along the top of the slide) </a:t>
            </a:r>
            <a:r>
              <a:rPr lang="en-US" dirty="0" smtClean="0"/>
              <a:t>you’ll find the text complexity section. (Just quickly show them where to find the text complexity button). You’ll also see where to find the RTI Manual that</a:t>
            </a:r>
            <a:r>
              <a:rPr lang="en-US" baseline="0" dirty="0" smtClean="0"/>
              <a:t> is relevant for K-12. If you click on the text complexity link, you will see… (click to next slide).</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23</a:t>
            </a:fld>
            <a:endParaRPr lang="en-US"/>
          </a:p>
        </p:txBody>
      </p:sp>
    </p:spTree>
    <p:extLst>
      <p:ext uri="{BB962C8B-B14F-4D97-AF65-F5344CB8AC3E}">
        <p14:creationId xmlns:p14="http://schemas.microsoft.com/office/powerpoint/2010/main" val="2691214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These tools are the same ones featured in summer training and are posted here for immediate use and convenience.</a:t>
            </a:r>
            <a:r>
              <a:rPr lang="en-US" baseline="0" dirty="0" smtClean="0"/>
              <a:t> S</a:t>
            </a:r>
            <a:r>
              <a:rPr lang="en-US" dirty="0" smtClean="0"/>
              <a:t>o, for example, in the future if you want quick access to qualitative rubrics,</a:t>
            </a:r>
            <a:r>
              <a:rPr lang="en-US" baseline="0" dirty="0" smtClean="0"/>
              <a:t> </a:t>
            </a:r>
            <a:r>
              <a:rPr lang="en-US" dirty="0" smtClean="0"/>
              <a:t>you won’t have to flip through the training module to find it.</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24</a:t>
            </a:fld>
            <a:endParaRPr lang="en-US"/>
          </a:p>
        </p:txBody>
      </p:sp>
    </p:spTree>
    <p:extLst>
      <p:ext uri="{BB962C8B-B14F-4D97-AF65-F5344CB8AC3E}">
        <p14:creationId xmlns:p14="http://schemas.microsoft.com/office/powerpoint/2010/main" val="2366462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Another resources</a:t>
            </a:r>
            <a:r>
              <a:rPr lang="en-US" baseline="0" dirty="0" smtClean="0"/>
              <a:t> that is available on </a:t>
            </a:r>
            <a:r>
              <a:rPr lang="en-US" baseline="0" dirty="0" err="1" smtClean="0"/>
              <a:t>TNCore</a:t>
            </a:r>
            <a:r>
              <a:rPr lang="en-US" baseline="0" dirty="0" smtClean="0"/>
              <a:t> is a list of the dropped SPI’s for the 3-8 TCAP and 9-12 EOC. You can reach this page by clicking on Assessment in the ELA dropdown. Assessment information is available for all content areas through their individual drop down menus.</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25</a:t>
            </a:fld>
            <a:endParaRPr lang="en-US"/>
          </a:p>
        </p:txBody>
      </p:sp>
    </p:spTree>
    <p:extLst>
      <p:ext uri="{BB962C8B-B14F-4D97-AF65-F5344CB8AC3E}">
        <p14:creationId xmlns:p14="http://schemas.microsoft.com/office/powerpoint/2010/main" val="306368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what you’ll see by clicking on the Dropped</a:t>
            </a:r>
            <a:r>
              <a:rPr lang="en-US" baseline="0" dirty="0" smtClean="0"/>
              <a:t> SPI list for 2013-14. The three instructional shifts are included at the top of the page, and then the list of the dropped SPI’s continues on for each grade level.</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26</a:t>
            </a:fld>
            <a:endParaRPr lang="en-US"/>
          </a:p>
        </p:txBody>
      </p:sp>
    </p:spTree>
    <p:extLst>
      <p:ext uri="{BB962C8B-B14F-4D97-AF65-F5344CB8AC3E}">
        <p14:creationId xmlns:p14="http://schemas.microsoft.com/office/powerpoint/2010/main" val="309094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The </a:t>
            </a:r>
            <a:r>
              <a:rPr lang="en-US" dirty="0" err="1" smtClean="0"/>
              <a:t>TNCore</a:t>
            </a:r>
            <a:r>
              <a:rPr lang="en-US" dirty="0" smtClean="0"/>
              <a:t> website is designed</a:t>
            </a:r>
            <a:r>
              <a:rPr lang="en-US" baseline="0" dirty="0" smtClean="0"/>
              <a:t> to be accessible to all educators in Tennessee. However, due to our licensing agreements, some materials may be password protected to ensure teachers are the ones benefitting from these materials. The log-in and passwords on this slide will grant you access to any of the materials on the website in any content area. In the past, there have been a few passwords that have allowed teachers to access different sets of resources on the website. We have now moved to a universal log-in of </a:t>
            </a:r>
            <a:r>
              <a:rPr lang="en-US" baseline="0" dirty="0" err="1" smtClean="0"/>
              <a:t>tneducation</a:t>
            </a:r>
            <a:r>
              <a:rPr lang="en-US" baseline="0" dirty="0" smtClean="0"/>
              <a:t> and password of </a:t>
            </a:r>
            <a:r>
              <a:rPr lang="en-US" baseline="0" dirty="0" err="1" smtClean="0"/>
              <a:t>fastestimproving</a:t>
            </a:r>
            <a:r>
              <a:rPr lang="en-US" baseline="0" dirty="0" smtClean="0"/>
              <a:t> for all teachers to access all materials, however if you do have an old password, that password will still grant you access to the materials on the site.</a:t>
            </a:r>
          </a:p>
          <a:p>
            <a:endParaRPr lang="en-US" baseline="0" dirty="0" smtClean="0"/>
          </a:p>
          <a:p>
            <a:r>
              <a:rPr lang="en-US" baseline="0" dirty="0" smtClean="0"/>
              <a:t>You are welcome to share this universal password with your fellow teachers to ensure they have access to the materials as well.</a:t>
            </a:r>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68575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(SAY):This training emphasizes the importance of the reading of high-quality, </a:t>
            </a:r>
            <a:r>
              <a:rPr lang="en-US" baseline="0" dirty="0" smtClean="0"/>
              <a:t>complex informational texts in all grade levels to achieve the shifts of the CCSS for ELA/Literacy.  Textbooks may partially fill that role, but teachers will likely need to also use supplemental resources. </a:t>
            </a:r>
            <a:r>
              <a:rPr lang="en-US" sz="1200" kern="1200" baseline="0" dirty="0" smtClean="0">
                <a:solidFill>
                  <a:schemeClr val="tx1"/>
                </a:solidFill>
                <a:latin typeface="Arial" charset="0"/>
                <a:ea typeface="+mn-ea"/>
                <a:cs typeface="+mn-cs"/>
              </a:rPr>
              <a:t>Th</a:t>
            </a:r>
            <a:r>
              <a:rPr lang="en-US" sz="1200" kern="1200" dirty="0" smtClean="0">
                <a:solidFill>
                  <a:schemeClr val="tx1"/>
                </a:solidFill>
                <a:latin typeface="Arial" charset="0"/>
                <a:ea typeface="+mn-ea"/>
                <a:cs typeface="+mn-cs"/>
              </a:rPr>
              <a:t>e TDOE and the Tennessee Electronic</a:t>
            </a:r>
            <a:r>
              <a:rPr lang="en-US" sz="1200" kern="1200" baseline="0" dirty="0" smtClean="0">
                <a:solidFill>
                  <a:schemeClr val="tx1"/>
                </a:solidFill>
                <a:latin typeface="Arial" charset="0"/>
                <a:ea typeface="+mn-ea"/>
                <a:cs typeface="+mn-cs"/>
              </a:rPr>
              <a:t> Library (TDOE) have collaborated to create a </a:t>
            </a:r>
            <a:r>
              <a:rPr lang="en-US" sz="1200" kern="1200" dirty="0" smtClean="0">
                <a:solidFill>
                  <a:schemeClr val="tx1"/>
                </a:solidFill>
                <a:latin typeface="Arial" charset="0"/>
                <a:ea typeface="+mn-ea"/>
                <a:cs typeface="+mn-cs"/>
              </a:rPr>
              <a:t>new </a:t>
            </a:r>
            <a:r>
              <a:rPr lang="en-US" sz="1200" u="sng" kern="1200" dirty="0" smtClean="0">
                <a:solidFill>
                  <a:schemeClr val="tx1"/>
                </a:solidFill>
                <a:latin typeface="Arial" charset="0"/>
                <a:ea typeface="+mn-ea"/>
                <a:cs typeface="+mn-cs"/>
                <a:hlinkClick r:id="rId3"/>
              </a:rPr>
              <a:t>Common Core resources webpage</a:t>
            </a:r>
            <a:r>
              <a:rPr lang="en-US" sz="1200" u="none" kern="1200" dirty="0" smtClean="0">
                <a:solidFill>
                  <a:schemeClr val="tx1"/>
                </a:solidFill>
                <a:latin typeface="Arial" charset="0"/>
                <a:ea typeface="+mn-ea"/>
                <a:cs typeface="+mn-cs"/>
              </a:rPr>
              <a:t>.</a:t>
            </a:r>
          </a:p>
          <a:p>
            <a:endParaRPr lang="en-US" sz="1200" u="none"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Tennessee Electronic Library is an online resource that is free anywhere in Tennessee with Internet access. TEL provides access to more than 400,000 reference materials, journals, essays, podcasts, videos, and e-books.  </a:t>
            </a:r>
            <a:endParaRPr lang="en-US" sz="1200" u="none" kern="1200" dirty="0" smtClean="0">
              <a:solidFill>
                <a:schemeClr val="tx1"/>
              </a:solidFill>
              <a:latin typeface="Arial" charset="0"/>
              <a:ea typeface="+mn-ea"/>
              <a:cs typeface="+mn-cs"/>
            </a:endParaRPr>
          </a:p>
          <a:p>
            <a:endParaRPr lang="en-US" sz="1200" u="none"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page includes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video tutorials and tools which show teachers how to leverage the TEL’s databases to search for and access texts by topic, author, publication, or </a:t>
            </a:r>
            <a:r>
              <a:rPr lang="en-US" sz="1200" kern="1200" dirty="0" err="1" smtClean="0">
                <a:solidFill>
                  <a:schemeClr val="tx1"/>
                </a:solidFill>
                <a:latin typeface="Arial" charset="0"/>
                <a:ea typeface="+mn-ea"/>
                <a:cs typeface="+mn-cs"/>
              </a:rPr>
              <a:t>Lexile</a:t>
            </a:r>
            <a:r>
              <a:rPr lang="en-US" sz="1200" kern="1200" dirty="0" smtClean="0">
                <a:solidFill>
                  <a:schemeClr val="tx1"/>
                </a:solidFill>
                <a:latin typeface="Arial" charset="0"/>
                <a:ea typeface="+mn-ea"/>
                <a:cs typeface="+mn-cs"/>
              </a:rPr>
              <a:t> reading level.  Texts are free for teachers to use and can be downloaded, printed, and bookmarked.  Specialized resources are available for both K-5 and 6-12 teachers.  The page also has brief introductions to informational text and text complexity.  </a:t>
            </a:r>
          </a:p>
          <a:p>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to Coaches: This is also a time that you can share any additional resources/information you’ve found helpful in your own development.</a:t>
            </a:r>
            <a:endParaRPr lang="en-US" dirty="0" smtClean="0"/>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28</a:t>
            </a:fld>
            <a:endParaRPr lang="en-US"/>
          </a:p>
        </p:txBody>
      </p:sp>
    </p:spTree>
    <p:extLst>
      <p:ext uri="{BB962C8B-B14F-4D97-AF65-F5344CB8AC3E}">
        <p14:creationId xmlns:p14="http://schemas.microsoft.com/office/powerpoint/2010/main" val="363000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886">
              <a:defRPr/>
            </a:pPr>
            <a:r>
              <a:rPr lang="en-US" dirty="0" smtClean="0"/>
              <a:t>(SAY): </a:t>
            </a:r>
            <a:r>
              <a:rPr lang="en-US" b="0" baseline="0" dirty="0" smtClean="0"/>
              <a:t>Welcome to </a:t>
            </a:r>
            <a:r>
              <a:rPr lang="en-US" b="0" baseline="0" dirty="0" err="1" smtClean="0"/>
              <a:t>TNCore</a:t>
            </a:r>
            <a:r>
              <a:rPr lang="en-US" b="0" baseline="0" dirty="0" smtClean="0"/>
              <a:t> summer training. My name is _________ and I am your Core Coach. I’m so excited for what the next few days have in store for our group. We will get to know one another much better throughout the training, but for now let’s introduce ourselves by stating your name, school and answering the question: what is your favorite thing about teaching this subject?</a:t>
            </a:r>
            <a:endParaRPr lang="en-US" b="1" baseline="0" dirty="0" smtClean="0"/>
          </a:p>
          <a:p>
            <a:pPr defTabSz="919886">
              <a:defRPr/>
            </a:pPr>
            <a:endParaRPr lang="en-US" baseline="0" dirty="0" smtClean="0"/>
          </a:p>
          <a:p>
            <a:pPr defTabSz="919886">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2</a:t>
            </a:fld>
            <a:endParaRPr lang="en-US"/>
          </a:p>
        </p:txBody>
      </p:sp>
    </p:spTree>
    <p:extLst>
      <p:ext uri="{BB962C8B-B14F-4D97-AF65-F5344CB8AC3E}">
        <p14:creationId xmlns:p14="http://schemas.microsoft.com/office/powerpoint/2010/main" val="1621448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through the bullets on this slide.</a:t>
            </a:r>
          </a:p>
          <a:p>
            <a:endParaRPr lang="en-US" baseline="0" dirty="0" smtClean="0"/>
          </a:p>
          <a:p>
            <a:r>
              <a:rPr lang="en-US" baseline="0" dirty="0" smtClean="0"/>
              <a:t>(SAY): The training materials can be accessed by highlighting training and then materials in the ELA content drop down. We will also discuss the ELA resources that will be available more in depth during our closing session.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59503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To be notified when new resources and information are available on the </a:t>
            </a:r>
            <a:r>
              <a:rPr lang="en-US" dirty="0" err="1" smtClean="0"/>
              <a:t>TNCore</a:t>
            </a:r>
            <a:r>
              <a:rPr lang="en-US" dirty="0" smtClean="0"/>
              <a:t> website subscribe</a:t>
            </a:r>
            <a:r>
              <a:rPr lang="en-US" baseline="0" dirty="0" smtClean="0"/>
              <a:t> to the </a:t>
            </a:r>
            <a:r>
              <a:rPr lang="en-US" baseline="0" dirty="0" err="1" smtClean="0"/>
              <a:t>TNCore</a:t>
            </a:r>
            <a:r>
              <a:rPr lang="en-US" baseline="0" dirty="0" smtClean="0"/>
              <a:t> Update by clicking on the News &amp; Updates button at the bottom of any page. All of the </a:t>
            </a:r>
            <a:r>
              <a:rPr lang="en-US" baseline="0" dirty="0" err="1" smtClean="0"/>
              <a:t>TNCore</a:t>
            </a:r>
            <a:r>
              <a:rPr lang="en-US" baseline="0" dirty="0" smtClean="0"/>
              <a:t> updates are archived here, so you can review them at any time. The </a:t>
            </a:r>
            <a:r>
              <a:rPr lang="en-US" baseline="0" dirty="0" err="1" smtClean="0"/>
              <a:t>TNCore</a:t>
            </a:r>
            <a:r>
              <a:rPr lang="en-US" baseline="0" dirty="0" smtClean="0"/>
              <a:t> Updates provide a wide variety of information on topics such as trainings, assessments, resources, and textbooks to ensure you have the latest information on all things Common Core.</a:t>
            </a:r>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47345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We know and understand that you’ll have questions along the way as you delve more deeply into the</a:t>
            </a:r>
            <a:r>
              <a:rPr lang="en-US" baseline="0" dirty="0" smtClean="0"/>
              <a:t> available Common Core resources. The TNDOE staff setup this system so that you can get answers to your questions as you have them. You may contact TN DOE staff directly by clicking the Contact Us button in the upper right hand corner of every page. Or you can email TN DOE staff directly by using tncore.questions@tn.gov. This email address is responded to daily by TN DOE staff to ensure your questions are answered within 24 hours.</a:t>
            </a:r>
          </a:p>
          <a:p>
            <a:endParaRPr lang="en-US" baseline="0" dirty="0" smtClean="0"/>
          </a:p>
          <a:p>
            <a:r>
              <a:rPr lang="en-US" baseline="0" dirty="0" smtClean="0"/>
              <a:t>We encourage you to take some time to explore the website and read through materials that will help you to plan for when your students return to school in Fall 2013.</a:t>
            </a:r>
          </a:p>
          <a:p>
            <a:endParaRPr lang="en-US" baseline="0" dirty="0" smtClean="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0072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Thank you for a wonderful</a:t>
            </a:r>
            <a:r>
              <a:rPr lang="en-US" baseline="0" dirty="0" smtClean="0"/>
              <a:t> opening session. The materials you’ve seen today along with all of the presentations to come will be available on TNCore.org by August 1.</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32</a:t>
            </a:fld>
            <a:endParaRPr lang="en-US"/>
          </a:p>
        </p:txBody>
      </p:sp>
    </p:spTree>
    <p:extLst>
      <p:ext uri="{BB962C8B-B14F-4D97-AF65-F5344CB8AC3E}">
        <p14:creationId xmlns:p14="http://schemas.microsoft.com/office/powerpoint/2010/main" val="53326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Now that we’ve introduced ourselves, here is a quick overview of what you can expect over the next hour. We will get to hear from students, teachers, parents and community members across Tennessee via video about their thoughts on education. We’ll also have the opportunity for some opening discussion to share our thoughts on what Common Core will mean for our classrooms.</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3</a:t>
            </a:fld>
            <a:endParaRPr lang="en-US"/>
          </a:p>
        </p:txBody>
      </p:sp>
    </p:spTree>
    <p:extLst>
      <p:ext uri="{BB962C8B-B14F-4D97-AF65-F5344CB8AC3E}">
        <p14:creationId xmlns:p14="http://schemas.microsoft.com/office/powerpoint/2010/main" val="35368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Now that we’ve gone through the technical information of the week, let’s set some norms for how we will interact with one another.  We’ve started with an</a:t>
            </a:r>
            <a:r>
              <a:rPr lang="en-US" baseline="0" dirty="0" smtClean="0"/>
              <a:t> initial</a:t>
            </a:r>
            <a:r>
              <a:rPr lang="en-US" dirty="0" smtClean="0"/>
              <a:t> list but will invite</a:t>
            </a:r>
            <a:r>
              <a:rPr lang="en-US" baseline="0" dirty="0" smtClean="0"/>
              <a:t> you to add any other norms that will make this a productive space.</a:t>
            </a:r>
          </a:p>
          <a:p>
            <a:endParaRPr lang="en-US" baseline="0" dirty="0" smtClean="0"/>
          </a:p>
          <a:p>
            <a:r>
              <a:rPr lang="en-US" baseline="0" dirty="0" smtClean="0"/>
              <a:t>Please take a minute to silently read through these on your own.</a:t>
            </a:r>
          </a:p>
          <a:p>
            <a:endParaRPr lang="en-US" baseline="0" dirty="0" smtClean="0"/>
          </a:p>
          <a:p>
            <a:r>
              <a:rPr lang="en-US" baseline="0" dirty="0" smtClean="0"/>
              <a:t>(Bring it back to whole group) –  (SAY) Are there any norms that you believe will be particularly important or additional norms we want to add?</a:t>
            </a:r>
          </a:p>
          <a:p>
            <a:endParaRPr lang="en-US" baseline="0" dirty="0" smtClean="0"/>
          </a:p>
          <a:p>
            <a:endParaRPr lang="en-US" baseline="0" dirty="0" smtClean="0"/>
          </a:p>
          <a:p>
            <a:r>
              <a:rPr lang="en-US" i="1" baseline="0" dirty="0" smtClean="0"/>
              <a:t>Note to coaches: Feel free to make these authentic by adding your own twist/stories.</a:t>
            </a:r>
          </a:p>
          <a:p>
            <a:r>
              <a:rPr lang="en-US" baseline="0" dirty="0" smtClean="0"/>
              <a:t>(2-3 min)</a:t>
            </a:r>
          </a:p>
          <a:p>
            <a:endParaRPr lang="en-US" baseline="0" dirty="0" smtClean="0"/>
          </a:p>
          <a:p>
            <a:r>
              <a:rPr lang="en-US" baseline="0" dirty="0" smtClean="0"/>
              <a:t>(SAY): Great, let’s now dive into our first discussion.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395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To begin, we’d like to invite a short discussion of three questions in your table groups.</a:t>
            </a:r>
          </a:p>
          <a:p>
            <a:endParaRPr lang="en-US" dirty="0" smtClean="0"/>
          </a:p>
          <a:p>
            <a:r>
              <a:rPr lang="en-US" dirty="0" smtClean="0"/>
              <a:t>(DO):</a:t>
            </a:r>
            <a:r>
              <a:rPr lang="en-US" baseline="0" dirty="0" smtClean="0"/>
              <a:t> </a:t>
            </a:r>
            <a:r>
              <a:rPr lang="en-US" dirty="0" smtClean="0"/>
              <a:t>Read the questions and give participants 3 minutes to discuss in small groups. </a:t>
            </a:r>
          </a:p>
          <a:p>
            <a:endParaRPr lang="en-US" dirty="0" smtClean="0"/>
          </a:p>
          <a:p>
            <a:r>
              <a:rPr lang="en-US" i="1" dirty="0" smtClean="0"/>
              <a:t>Note:</a:t>
            </a:r>
            <a:r>
              <a:rPr lang="en-US" i="1" baseline="0" dirty="0" smtClean="0"/>
              <a:t> You won’t take the opportunity to share out here, only small group discussion. The next discussion will involve whole group share out.</a:t>
            </a:r>
            <a:endParaRPr lang="en-US" i="1" dirty="0" smtClean="0"/>
          </a:p>
          <a:p>
            <a:endParaRPr lang="en-US" baseline="0" dirty="0" smtClean="0"/>
          </a:p>
          <a:p>
            <a:r>
              <a:rPr lang="en-US" baseline="0" dirty="0" smtClean="0"/>
              <a:t>(SAY): Now that we’ve discussed what skills we as teachers think are important for student success, we’ll hear from some Tennessee students about what they expect from their education.</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24409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Video</a:t>
            </a:r>
            <a:r>
              <a:rPr lang="en-US" baseline="0" dirty="0" smtClean="0"/>
              <a:t> 1: TN Students: Thoughts on education from </a:t>
            </a:r>
            <a:r>
              <a:rPr lang="en-US" baseline="0" dirty="0" err="1" smtClean="0"/>
              <a:t>iTunesU</a:t>
            </a:r>
            <a:r>
              <a:rPr lang="en-US" baseline="0" dirty="0" smtClean="0"/>
              <a:t> prior to arriving at the training site.</a:t>
            </a:r>
            <a:endParaRPr lang="en-US" dirty="0"/>
          </a:p>
        </p:txBody>
      </p:sp>
      <p:sp>
        <p:nvSpPr>
          <p:cNvPr id="4" name="Slide Number Placeholder 3"/>
          <p:cNvSpPr>
            <a:spLocks noGrp="1"/>
          </p:cNvSpPr>
          <p:nvPr>
            <p:ph type="sldNum" sz="quarter" idx="10"/>
          </p:nvPr>
        </p:nvSpPr>
        <p:spPr/>
        <p:txBody>
          <a:bodyPr/>
          <a:lstStyle/>
          <a:p>
            <a:fld id="{42C06B1B-915C-497D-8259-EAC7AC379ED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4108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Throughout</a:t>
            </a:r>
            <a:r>
              <a:rPr lang="en-US" baseline="0" dirty="0" smtClean="0"/>
              <a:t> the opening we will view video footage from across Tennessee and have the opportunity to reflect and share our thoughts regarding the state of education in Tennessee. </a:t>
            </a:r>
          </a:p>
          <a:p>
            <a:endParaRPr lang="en-US" baseline="0" dirty="0" smtClean="0"/>
          </a:p>
          <a:p>
            <a:pPr marL="171450" indent="-171450">
              <a:buFont typeface="Arial" pitchFamily="34" charset="0"/>
              <a:buChar char="•"/>
            </a:pPr>
            <a:r>
              <a:rPr lang="en-US" sz="1200" dirty="0" smtClean="0"/>
              <a:t>What comments from the video resonated with you?</a:t>
            </a:r>
          </a:p>
          <a:p>
            <a:pPr marL="171450" indent="-171450">
              <a:buFont typeface="Arial" pitchFamily="34" charset="0"/>
              <a:buChar char="•"/>
            </a:pPr>
            <a:r>
              <a:rPr lang="en-US" sz="1200" dirty="0" smtClean="0"/>
              <a:t>What do the comments of students make you think about our role as teachers?</a:t>
            </a:r>
          </a:p>
          <a:p>
            <a:pPr marL="0" indent="0">
              <a:buFont typeface="Arial" pitchFamily="34" charset="0"/>
              <a:buNone/>
            </a:pPr>
            <a:endParaRPr lang="en-US" dirty="0"/>
          </a:p>
          <a:p>
            <a:r>
              <a:rPr lang="en-US" dirty="0" smtClean="0"/>
              <a:t>Let’s take three minutes to share</a:t>
            </a:r>
            <a:r>
              <a:rPr lang="en-US" baseline="0" dirty="0" smtClean="0"/>
              <a:t> out our thoughts whole group.</a:t>
            </a:r>
            <a:endParaRPr lang="en-US" dirty="0"/>
          </a:p>
          <a:p>
            <a:pPr marL="172479" indent="-172479">
              <a:buFont typeface="Arial" pitchFamily="34" charset="0"/>
              <a:buChar char="•"/>
            </a:pPr>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7</a:t>
            </a:fld>
            <a:endParaRPr lang="en-US"/>
          </a:p>
        </p:txBody>
      </p:sp>
    </p:spTree>
    <p:extLst>
      <p:ext uri="{BB962C8B-B14F-4D97-AF65-F5344CB8AC3E}">
        <p14:creationId xmlns:p14="http://schemas.microsoft.com/office/powerpoint/2010/main" val="18764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Now we’ll take a few minutes to discuss our mission for this training and its context in Common Core Implementation. The mission of the </a:t>
            </a:r>
            <a:r>
              <a:rPr lang="en-US" baseline="0" dirty="0" err="1" smtClean="0"/>
              <a:t>TNCore</a:t>
            </a:r>
            <a:r>
              <a:rPr lang="en-US" baseline="0" dirty="0" smtClean="0"/>
              <a:t> Summer Training Series is to support collaborative learning focused on increasing student achievement in the transition to Common Core State Standards.</a:t>
            </a:r>
            <a:endParaRPr lang="en-US" dirty="0"/>
          </a:p>
        </p:txBody>
      </p:sp>
      <p:sp>
        <p:nvSpPr>
          <p:cNvPr id="4" name="Slide Number Placeholder 3"/>
          <p:cNvSpPr>
            <a:spLocks noGrp="1"/>
          </p:cNvSpPr>
          <p:nvPr>
            <p:ph type="sldNum" sz="quarter" idx="10"/>
          </p:nvPr>
        </p:nvSpPr>
        <p:spPr/>
        <p:txBody>
          <a:bodyPr/>
          <a:lstStyle/>
          <a:p>
            <a:pPr>
              <a:defRPr/>
            </a:pPr>
            <a:fld id="{D19CD2A1-8543-4390-8997-FEBEED194FF3}" type="slidenum">
              <a:rPr lang="en-US" smtClean="0"/>
              <a:pPr>
                <a:defRPr/>
              </a:pPr>
              <a:t>8</a:t>
            </a:fld>
            <a:endParaRPr lang="en-US"/>
          </a:p>
        </p:txBody>
      </p:sp>
    </p:spTree>
    <p:extLst>
      <p:ext uri="{BB962C8B-B14F-4D97-AF65-F5344CB8AC3E}">
        <p14:creationId xmlns:p14="http://schemas.microsoft.com/office/powerpoint/2010/main" val="326220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306388"/>
            <a:ext cx="2205037" cy="5819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925" y="306388"/>
            <a:ext cx="6462713" cy="5819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7" name="Text Placeholder 2"/>
          <p:cNvSpPr>
            <a:spLocks noGrp="1"/>
          </p:cNvSpPr>
          <p:nvPr>
            <p:ph idx="1"/>
          </p:nvPr>
        </p:nvSpPr>
        <p:spPr>
          <a:xfrm>
            <a:off x="457200" y="1341437"/>
            <a:ext cx="8229600" cy="4525963"/>
          </a:xfrm>
          <a:prstGeom prst="rect">
            <a:avLst/>
          </a:prstGeom>
        </p:spPr>
        <p:txBody>
          <a:bodyPr vert="horz" lIns="91440" tIns="45720" rIns="91440" bIns="45720" rtlCol="0">
            <a:normAutofit/>
          </a:bodyPr>
          <a:lstStyle/>
          <a:p>
            <a:pPr lvl="0"/>
            <a:r>
              <a:rPr lang="en-US" dirty="0" smtClean="0"/>
              <a:t>Text</a:t>
            </a:r>
          </a:p>
          <a:p>
            <a:pPr lvl="1"/>
            <a:r>
              <a:rPr lang="en-US" dirty="0" smtClean="0"/>
              <a:t>Text</a:t>
            </a:r>
          </a:p>
          <a:p>
            <a:pPr lvl="2"/>
            <a:r>
              <a:rPr lang="en-US" dirty="0" smtClean="0"/>
              <a:t>Text</a:t>
            </a:r>
          </a:p>
          <a:p>
            <a:pPr lvl="3"/>
            <a:r>
              <a:rPr lang="en-US" dirty="0" smtClean="0"/>
              <a:t>Text</a:t>
            </a:r>
          </a:p>
          <a:p>
            <a:pPr lvl="4"/>
            <a:r>
              <a:rPr lang="en-US" dirty="0" smtClean="0"/>
              <a:t>Text</a:t>
            </a:r>
            <a:endParaRPr lang="en-US" dirty="0"/>
          </a:p>
        </p:txBody>
      </p:sp>
    </p:spTree>
    <p:extLst>
      <p:ext uri="{BB962C8B-B14F-4D97-AF65-F5344CB8AC3E}">
        <p14:creationId xmlns:p14="http://schemas.microsoft.com/office/powerpoint/2010/main" val="11832296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1925" y="1439863"/>
            <a:ext cx="8820150" cy="4686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 y="1439863"/>
            <a:ext cx="4333875" cy="4686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4333875" cy="4686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1925" y="1439863"/>
            <a:ext cx="8820150" cy="46863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4"/>
          <p:cNvSpPr>
            <a:spLocks noGrp="1" noChangeArrowheads="1"/>
          </p:cNvSpPr>
          <p:nvPr>
            <p:ph type="sldNum" sz="quarter" idx="10"/>
          </p:nvPr>
        </p:nvSpPr>
        <p:spPr>
          <a:xfrm>
            <a:off x="6848475" y="31750"/>
            <a:ext cx="2133600" cy="236538"/>
          </a:xfrm>
          <a:prstGeom prst="rect">
            <a:avLst/>
          </a:prstGeom>
          <a:ln/>
        </p:spPr>
        <p:txBody>
          <a:bodyPr/>
          <a:lstStyle>
            <a:lvl1pPr>
              <a:defRPr/>
            </a:lvl1pPr>
          </a:lstStyle>
          <a:p>
            <a:pPr>
              <a:defRPr/>
            </a:pPr>
            <a:r>
              <a:rPr lang="en-US"/>
              <a:t>Page </a:t>
            </a:r>
            <a:fld id="{9C96EC4E-F0F7-4555-ABC0-538A2A405F3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306388"/>
            <a:ext cx="2205037" cy="5819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925" y="306388"/>
            <a:ext cx="6462713" cy="58197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4"/>
          <p:cNvSpPr>
            <a:spLocks noGrp="1" noChangeArrowheads="1"/>
          </p:cNvSpPr>
          <p:nvPr>
            <p:ph type="sldNum" sz="quarter" idx="10"/>
          </p:nvPr>
        </p:nvSpPr>
        <p:spPr>
          <a:xfrm>
            <a:off x="6848475" y="31750"/>
            <a:ext cx="2133600" cy="236538"/>
          </a:xfrm>
          <a:prstGeom prst="rect">
            <a:avLst/>
          </a:prstGeom>
          <a:ln/>
        </p:spPr>
        <p:txBody>
          <a:bodyPr/>
          <a:lstStyle>
            <a:lvl1pPr>
              <a:defRPr/>
            </a:lvl1pPr>
          </a:lstStyle>
          <a:p>
            <a:pPr>
              <a:defRPr/>
            </a:pPr>
            <a:r>
              <a:rPr lang="en-US"/>
              <a:t>Page </a:t>
            </a:r>
            <a:fld id="{7C028701-34B4-4BF2-BC0D-BA7DCCBE024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8200" y="1641475"/>
            <a:ext cx="336073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1338" y="1641475"/>
            <a:ext cx="336073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4400" y="306388"/>
            <a:ext cx="1717675"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8200" y="306388"/>
            <a:ext cx="500380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38255" y="4327360"/>
            <a:ext cx="4405745" cy="434645"/>
          </a:xfrm>
          <a:prstGeom prst="rect">
            <a:avLst/>
          </a:prstGeom>
        </p:spPr>
        <p:txBody>
          <a:bodyPr/>
          <a:lstStyle>
            <a:lvl1pPr algn="r">
              <a:defRPr sz="2000" baseline="0">
                <a:solidFill>
                  <a:schemeClr val="accent6">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3268" y="5144987"/>
            <a:ext cx="3930732" cy="424541"/>
          </a:xfrm>
          <a:prstGeom prst="rect">
            <a:avLst/>
          </a:prstGeom>
        </p:spPr>
        <p:txBody>
          <a:bodyPr/>
          <a:lstStyle>
            <a:lvl1pPr marL="0" indent="0" algn="r">
              <a:buNone/>
              <a:defRPr sz="1600" baseline="0">
                <a:solidFill>
                  <a:schemeClr val="accent6">
                    <a:lumMod val="75000"/>
                    <a:lumOff val="2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388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34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28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71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266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 y="1439863"/>
            <a:ext cx="4333875"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4333875"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2891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05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3811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4950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6683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3342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568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454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6103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 y="1439863"/>
            <a:ext cx="4333875"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4333875"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49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7852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3131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815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345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53560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7594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306388"/>
            <a:ext cx="2205037" cy="5819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925" y="306388"/>
            <a:ext cx="6462713" cy="5819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1755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7" name="Text Placeholder 2"/>
          <p:cNvSpPr>
            <a:spLocks noGrp="1"/>
          </p:cNvSpPr>
          <p:nvPr>
            <p:ph idx="1"/>
          </p:nvPr>
        </p:nvSpPr>
        <p:spPr>
          <a:xfrm>
            <a:off x="457200" y="1341437"/>
            <a:ext cx="8229600" cy="4525963"/>
          </a:xfrm>
          <a:prstGeom prst="rect">
            <a:avLst/>
          </a:prstGeom>
        </p:spPr>
        <p:txBody>
          <a:bodyPr vert="horz" lIns="91440" tIns="45720" rIns="91440" bIns="45720" rtlCol="0">
            <a:normAutofit/>
          </a:bodyPr>
          <a:lstStyle/>
          <a:p>
            <a:pPr lvl="0"/>
            <a:r>
              <a:rPr lang="en-US" dirty="0" smtClean="0"/>
              <a:t>Text</a:t>
            </a:r>
          </a:p>
          <a:p>
            <a:pPr lvl="1"/>
            <a:r>
              <a:rPr lang="en-US" dirty="0" smtClean="0"/>
              <a:t>Text</a:t>
            </a:r>
          </a:p>
          <a:p>
            <a:pPr lvl="2"/>
            <a:r>
              <a:rPr lang="en-US" dirty="0" smtClean="0"/>
              <a:t>Text</a:t>
            </a:r>
          </a:p>
          <a:p>
            <a:pPr lvl="3"/>
            <a:r>
              <a:rPr lang="en-US" dirty="0" smtClean="0"/>
              <a:t>Text</a:t>
            </a:r>
          </a:p>
          <a:p>
            <a:pPr lvl="4"/>
            <a:r>
              <a:rPr lang="en-US" dirty="0" smtClean="0"/>
              <a:t>Text</a:t>
            </a:r>
            <a:endParaRPr lang="en-US" dirty="0"/>
          </a:p>
        </p:txBody>
      </p:sp>
    </p:spTree>
    <p:extLst>
      <p:ext uri="{BB962C8B-B14F-4D97-AF65-F5344CB8AC3E}">
        <p14:creationId xmlns:p14="http://schemas.microsoft.com/office/powerpoint/2010/main" val="15349562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54380" y="142504"/>
            <a:ext cx="6571160" cy="724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3076" name="Rectangle 3"/>
          <p:cNvSpPr>
            <a:spLocks noGrp="1" noChangeArrowheads="1"/>
          </p:cNvSpPr>
          <p:nvPr>
            <p:ph type="body" idx="1"/>
          </p:nvPr>
        </p:nvSpPr>
        <p:spPr bwMode="auto">
          <a:xfrm>
            <a:off x="161925" y="1439863"/>
            <a:ext cx="882015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079" name="Rectangle 7"/>
          <p:cNvSpPr>
            <a:spLocks noChangeArrowheads="1"/>
          </p:cNvSpPr>
          <p:nvPr/>
        </p:nvSpPr>
        <p:spPr bwMode="auto">
          <a:xfrm>
            <a:off x="0" y="0"/>
            <a:ext cx="9144000" cy="6858000"/>
          </a:xfrm>
          <a:prstGeom prst="rect">
            <a:avLst/>
          </a:prstGeom>
          <a:noFill/>
          <a:ln w="12700">
            <a:solidFill>
              <a:schemeClr val="accent1"/>
            </a:solidFill>
            <a:miter lim="800000"/>
            <a:headEnd/>
            <a:tailEnd/>
          </a:ln>
          <a:effectLst/>
        </p:spPr>
        <p:txBody>
          <a:bodyPr wrap="none" anchor="ctr"/>
          <a:lstStyle/>
          <a:p>
            <a:pPr>
              <a:defRPr/>
            </a:pPr>
            <a:endParaRPr lang="en-US"/>
          </a:p>
        </p:txBody>
      </p:sp>
      <p:sp>
        <p:nvSpPr>
          <p:cNvPr id="3083" name="Rectangle 11"/>
          <p:cNvSpPr>
            <a:spLocks noChangeArrowheads="1"/>
          </p:cNvSpPr>
          <p:nvPr/>
        </p:nvSpPr>
        <p:spPr bwMode="auto">
          <a:xfrm>
            <a:off x="39688" y="927100"/>
            <a:ext cx="9064625" cy="42863"/>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191" name="Line 119"/>
          <p:cNvSpPr>
            <a:spLocks noChangeShapeType="1"/>
          </p:cNvSpPr>
          <p:nvPr/>
        </p:nvSpPr>
        <p:spPr bwMode="auto">
          <a:xfrm>
            <a:off x="39688" y="6481763"/>
            <a:ext cx="9064625" cy="0"/>
          </a:xfrm>
          <a:prstGeom prst="line">
            <a:avLst/>
          </a:prstGeom>
          <a:noFill/>
          <a:ln w="12700">
            <a:solidFill>
              <a:schemeClr val="hlink"/>
            </a:solidFill>
            <a:round/>
            <a:headEnd/>
            <a:tailEnd/>
          </a:ln>
          <a:effectLst/>
        </p:spPr>
        <p:txBody>
          <a:bodyPr/>
          <a:lstStyle/>
          <a:p>
            <a:pPr>
              <a:defRPr/>
            </a:pPr>
            <a:endParaRPr lang="en-US"/>
          </a:p>
        </p:txBody>
      </p:sp>
      <p:graphicFrame>
        <p:nvGraphicFramePr>
          <p:cNvPr id="3128" name="Group 56"/>
          <p:cNvGraphicFramePr>
            <a:graphicFrameLocks noGrp="1"/>
          </p:cNvGraphicFramePr>
          <p:nvPr/>
        </p:nvGraphicFramePr>
        <p:xfrm>
          <a:off x="39689" y="6513513"/>
          <a:ext cx="8719750" cy="307975"/>
        </p:xfrm>
        <a:graphic>
          <a:graphicData uri="http://schemas.openxmlformats.org/drawingml/2006/table">
            <a:tbl>
              <a:tblPr/>
              <a:tblGrid>
                <a:gridCol w="8719750"/>
              </a:tblGrid>
              <a:tr h="307975">
                <a:tc>
                  <a:txBody>
                    <a:bodyPr/>
                    <a:lstStyle/>
                    <a:p>
                      <a:pPr algn="r"/>
                      <a:endParaRPr lang="en-US" sz="1100" dirty="0">
                        <a:solidFill>
                          <a:schemeClr val="bg1"/>
                        </a:solidFill>
                      </a:endParaRPr>
                    </a:p>
                  </a:txBody>
                  <a:tcPr anchor="ctr" horzOverflow="overflow">
                    <a:lnL>
                      <a:noFill/>
                    </a:lnL>
                    <a:lnR w="3175" cap="flat" cmpd="sng" algn="ctr">
                      <a:noFill/>
                      <a:prstDash val="solid"/>
                      <a:round/>
                      <a:headEnd type="none" w="med" len="med"/>
                      <a:tailEnd type="none" w="med" len="med"/>
                    </a:lnR>
                    <a:lnT>
                      <a:noFill/>
                    </a:lnT>
                    <a:lnB>
                      <a:noFill/>
                    </a:lnB>
                    <a:lnTlToBr>
                      <a:noFill/>
                    </a:lnTlToBr>
                    <a:lnBlToTr>
                      <a:noFill/>
                    </a:lnBlToTr>
                    <a:solidFill>
                      <a:schemeClr val="accent1"/>
                    </a:solidFill>
                  </a:tcPr>
                </a:tc>
              </a:tr>
            </a:tbl>
          </a:graphicData>
        </a:graphic>
      </p:graphicFrame>
      <p:sp>
        <p:nvSpPr>
          <p:cNvPr id="3354" name="Rectangle 282"/>
          <p:cNvSpPr>
            <a:spLocks noChangeArrowheads="1"/>
          </p:cNvSpPr>
          <p:nvPr/>
        </p:nvSpPr>
        <p:spPr bwMode="auto">
          <a:xfrm>
            <a:off x="39688" y="38100"/>
            <a:ext cx="9064625" cy="6781800"/>
          </a:xfrm>
          <a:prstGeom prst="rect">
            <a:avLst/>
          </a:prstGeom>
          <a:noFill/>
          <a:ln w="0">
            <a:solidFill>
              <a:schemeClr val="accent1"/>
            </a:solidFill>
            <a:miter lim="800000"/>
            <a:headEnd/>
            <a:tailEnd/>
          </a:ln>
          <a:effectLst/>
        </p:spPr>
        <p:txBody>
          <a:bodyPr wrap="none" anchor="ctr"/>
          <a:lstStyle/>
          <a:p>
            <a:pPr>
              <a:defRPr/>
            </a:pPr>
            <a:endParaRPr lang="en-US"/>
          </a:p>
        </p:txBody>
      </p:sp>
      <p:pic>
        <p:nvPicPr>
          <p:cNvPr id="9" name="Picture 8" descr="TNCORE Logo Uppercase.jpg"/>
          <p:cNvPicPr>
            <a:picLocks noChangeAspect="1"/>
          </p:cNvPicPr>
          <p:nvPr/>
        </p:nvPicPr>
        <p:blipFill>
          <a:blip r:embed="rId14" cstate="print"/>
          <a:stretch>
            <a:fillRect/>
          </a:stretch>
        </p:blipFill>
        <p:spPr>
          <a:xfrm>
            <a:off x="7246834" y="281299"/>
            <a:ext cx="1776139" cy="419457"/>
          </a:xfrm>
          <a:prstGeom prst="rect">
            <a:avLst/>
          </a:prstGeom>
        </p:spPr>
      </p:pic>
      <p:cxnSp>
        <p:nvCxnSpPr>
          <p:cNvPr id="11" name="Straight Connector 10"/>
          <p:cNvCxnSpPr/>
          <p:nvPr/>
        </p:nvCxnSpPr>
        <p:spPr bwMode="auto">
          <a:xfrm>
            <a:off x="7161376" y="102550"/>
            <a:ext cx="0" cy="769121"/>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4" name="TextBox 13"/>
          <p:cNvSpPr txBox="1"/>
          <p:nvPr/>
        </p:nvSpPr>
        <p:spPr>
          <a:xfrm>
            <a:off x="8691083" y="6511895"/>
            <a:ext cx="410198" cy="31192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fld id="{1DF48313-56C4-4615-AA55-A9701DC85C98}" type="slidenum">
              <a:rPr lang="en-US" sz="1100" b="0" smtClean="0">
                <a:solidFill>
                  <a:schemeClr val="bg1"/>
                </a:solidFill>
              </a:rPr>
              <a:pPr/>
              <a:t>‹#›</a:t>
            </a:fld>
            <a:endParaRPr lang="en-US" sz="11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759" r:id="rId12"/>
  </p:sldLayoutIdLst>
  <p:hf sldNum="0" hdr="0" ftr="0" dt="0"/>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r" rtl="0" eaLnBrk="0" fontAlgn="base" hangingPunct="0">
        <a:spcBef>
          <a:spcPct val="0"/>
        </a:spcBef>
        <a:spcAft>
          <a:spcPct val="0"/>
        </a:spcAft>
        <a:defRPr sz="1500">
          <a:solidFill>
            <a:schemeClr val="accent1"/>
          </a:solidFill>
          <a:latin typeface="Century Gothic" pitchFamily="34" charset="0"/>
        </a:defRPr>
      </a:lvl2pPr>
      <a:lvl3pPr algn="r" rtl="0" eaLnBrk="0" fontAlgn="base" hangingPunct="0">
        <a:spcBef>
          <a:spcPct val="0"/>
        </a:spcBef>
        <a:spcAft>
          <a:spcPct val="0"/>
        </a:spcAft>
        <a:defRPr sz="1500">
          <a:solidFill>
            <a:schemeClr val="accent1"/>
          </a:solidFill>
          <a:latin typeface="Century Gothic" pitchFamily="34" charset="0"/>
        </a:defRPr>
      </a:lvl3pPr>
      <a:lvl4pPr algn="r" rtl="0" eaLnBrk="0" fontAlgn="base" hangingPunct="0">
        <a:spcBef>
          <a:spcPct val="0"/>
        </a:spcBef>
        <a:spcAft>
          <a:spcPct val="0"/>
        </a:spcAft>
        <a:defRPr sz="1500">
          <a:solidFill>
            <a:schemeClr val="accent1"/>
          </a:solidFill>
          <a:latin typeface="Century Gothic" pitchFamily="34" charset="0"/>
        </a:defRPr>
      </a:lvl4pPr>
      <a:lvl5pPr algn="r" rtl="0" eaLnBrk="0" fontAlgn="base" hangingPunct="0">
        <a:spcBef>
          <a:spcPct val="0"/>
        </a:spcBef>
        <a:spcAft>
          <a:spcPct val="0"/>
        </a:spcAft>
        <a:defRPr sz="1500">
          <a:solidFill>
            <a:schemeClr val="accent1"/>
          </a:solidFill>
          <a:latin typeface="Century Gothic" pitchFamily="34" charset="0"/>
        </a:defRPr>
      </a:lvl5pPr>
      <a:lvl6pPr marL="457200" algn="r" rtl="0" fontAlgn="base">
        <a:spcBef>
          <a:spcPct val="0"/>
        </a:spcBef>
        <a:spcAft>
          <a:spcPct val="0"/>
        </a:spcAft>
        <a:defRPr sz="1600">
          <a:solidFill>
            <a:schemeClr val="accent1"/>
          </a:solidFill>
          <a:latin typeface="Century Gothic" pitchFamily="34" charset="0"/>
        </a:defRPr>
      </a:lvl6pPr>
      <a:lvl7pPr marL="914400" algn="r" rtl="0" fontAlgn="base">
        <a:spcBef>
          <a:spcPct val="0"/>
        </a:spcBef>
        <a:spcAft>
          <a:spcPct val="0"/>
        </a:spcAft>
        <a:defRPr sz="1600">
          <a:solidFill>
            <a:schemeClr val="accent1"/>
          </a:solidFill>
          <a:latin typeface="Century Gothic" pitchFamily="34" charset="0"/>
        </a:defRPr>
      </a:lvl7pPr>
      <a:lvl8pPr marL="1371600" algn="r" rtl="0" fontAlgn="base">
        <a:spcBef>
          <a:spcPct val="0"/>
        </a:spcBef>
        <a:spcAft>
          <a:spcPct val="0"/>
        </a:spcAft>
        <a:defRPr sz="1600">
          <a:solidFill>
            <a:schemeClr val="accent1"/>
          </a:solidFill>
          <a:latin typeface="Century Gothic" pitchFamily="34" charset="0"/>
        </a:defRPr>
      </a:lvl8pPr>
      <a:lvl9pPr marL="1828800" algn="r" rtl="0" fontAlgn="base">
        <a:spcBef>
          <a:spcPct val="0"/>
        </a:spcBef>
        <a:spcAft>
          <a:spcPct val="0"/>
        </a:spcAft>
        <a:defRPr sz="1600">
          <a:solidFill>
            <a:schemeClr val="accent1"/>
          </a:solidFill>
          <a:latin typeface="Century Gothic" pitchFamily="34" charset="0"/>
        </a:defRPr>
      </a:lvl9pPr>
    </p:titleStyle>
    <p:bodyStyle>
      <a:lvl1pPr marL="169863" indent="-169863" algn="l" rtl="0" eaLnBrk="0" fontAlgn="base" hangingPunct="0">
        <a:lnSpc>
          <a:spcPct val="120000"/>
        </a:lnSpc>
        <a:spcBef>
          <a:spcPct val="100000"/>
        </a:spcBef>
        <a:spcAft>
          <a:spcPct val="0"/>
        </a:spcAft>
        <a:buClr>
          <a:schemeClr val="folHlink"/>
        </a:buClr>
        <a:buChar char="•"/>
        <a:defRPr sz="2400">
          <a:solidFill>
            <a:schemeClr val="tx1"/>
          </a:solidFill>
          <a:latin typeface="+mn-lt"/>
          <a:ea typeface="+mn-ea"/>
          <a:cs typeface="+mn-cs"/>
        </a:defRPr>
      </a:lvl1pPr>
      <a:lvl2pPr marL="339725" indent="-168275" algn="l" rtl="0" eaLnBrk="0" fontAlgn="base" hangingPunct="0">
        <a:lnSpc>
          <a:spcPct val="120000"/>
        </a:lnSpc>
        <a:spcBef>
          <a:spcPct val="47000"/>
        </a:spcBef>
        <a:spcAft>
          <a:spcPct val="0"/>
        </a:spcAft>
        <a:buClr>
          <a:schemeClr val="folHlink"/>
        </a:buClr>
        <a:buChar char="–"/>
        <a:defRPr sz="1800">
          <a:solidFill>
            <a:schemeClr val="tx1"/>
          </a:solidFill>
          <a:latin typeface="+mn-lt"/>
        </a:defRPr>
      </a:lvl2pPr>
      <a:lvl3pPr marL="509588" indent="-168275" algn="l" rtl="0" eaLnBrk="0" fontAlgn="base" hangingPunct="0">
        <a:lnSpc>
          <a:spcPct val="120000"/>
        </a:lnSpc>
        <a:spcBef>
          <a:spcPct val="20000"/>
        </a:spcBef>
        <a:spcAft>
          <a:spcPct val="0"/>
        </a:spcAft>
        <a:buClr>
          <a:schemeClr val="folHlink"/>
        </a:buClr>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Arial" charset="0"/>
        </a:defRPr>
      </a:lvl6pPr>
      <a:lvl7pPr marL="2971800" indent="-228600" algn="l" rtl="0" fontAlgn="base">
        <a:spcBef>
          <a:spcPct val="20000"/>
        </a:spcBef>
        <a:spcAft>
          <a:spcPct val="0"/>
        </a:spcAft>
        <a:buChar char="»"/>
        <a:defRPr sz="1400">
          <a:solidFill>
            <a:schemeClr val="tx1"/>
          </a:solidFill>
          <a:latin typeface="Arial" charset="0"/>
        </a:defRPr>
      </a:lvl7pPr>
      <a:lvl8pPr marL="3429000" indent="-228600" algn="l" rtl="0" fontAlgn="base">
        <a:spcBef>
          <a:spcPct val="20000"/>
        </a:spcBef>
        <a:spcAft>
          <a:spcPct val="0"/>
        </a:spcAft>
        <a:buChar char="»"/>
        <a:defRPr sz="1400">
          <a:solidFill>
            <a:schemeClr val="tx1"/>
          </a:solidFill>
          <a:latin typeface="Arial" charset="0"/>
        </a:defRPr>
      </a:lvl8pPr>
      <a:lvl9pPr marL="3886200" indent="-228600" algn="l" rtl="0" fontAlgn="base">
        <a:spcBef>
          <a:spcPct val="20000"/>
        </a:spcBef>
        <a:spcAft>
          <a:spcPct val="0"/>
        </a:spcAft>
        <a:buChar char="»"/>
        <a:defRPr sz="1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61924" y="2291939"/>
            <a:ext cx="8827696" cy="8431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3079" name="Rectangle 7"/>
          <p:cNvSpPr>
            <a:spLocks noChangeArrowheads="1"/>
          </p:cNvSpPr>
          <p:nvPr/>
        </p:nvSpPr>
        <p:spPr bwMode="auto">
          <a:xfrm>
            <a:off x="0" y="0"/>
            <a:ext cx="9144000" cy="6858000"/>
          </a:xfrm>
          <a:prstGeom prst="rect">
            <a:avLst/>
          </a:prstGeom>
          <a:noFill/>
          <a:ln w="12700">
            <a:solidFill>
              <a:schemeClr val="accent1"/>
            </a:solidFill>
            <a:miter lim="800000"/>
            <a:headEnd/>
            <a:tailEnd/>
          </a:ln>
          <a:effectLst/>
        </p:spPr>
        <p:txBody>
          <a:bodyPr wrap="none" anchor="ctr"/>
          <a:lstStyle/>
          <a:p>
            <a:pPr>
              <a:defRPr/>
            </a:pPr>
            <a:endParaRPr lang="en-US"/>
          </a:p>
        </p:txBody>
      </p:sp>
      <p:sp>
        <p:nvSpPr>
          <p:cNvPr id="3083" name="Rectangle 11"/>
          <p:cNvSpPr>
            <a:spLocks noChangeArrowheads="1"/>
          </p:cNvSpPr>
          <p:nvPr/>
        </p:nvSpPr>
        <p:spPr bwMode="auto">
          <a:xfrm>
            <a:off x="79375" y="3397167"/>
            <a:ext cx="9064625" cy="42863"/>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191" name="Line 119"/>
          <p:cNvSpPr>
            <a:spLocks noChangeShapeType="1"/>
          </p:cNvSpPr>
          <p:nvPr/>
        </p:nvSpPr>
        <p:spPr bwMode="auto">
          <a:xfrm>
            <a:off x="39688" y="6481763"/>
            <a:ext cx="9064625" cy="0"/>
          </a:xfrm>
          <a:prstGeom prst="line">
            <a:avLst/>
          </a:prstGeom>
          <a:noFill/>
          <a:ln w="12700">
            <a:solidFill>
              <a:schemeClr val="hlink"/>
            </a:solidFill>
            <a:round/>
            <a:headEnd/>
            <a:tailEnd/>
          </a:ln>
          <a:effectLst/>
        </p:spPr>
        <p:txBody>
          <a:bodyPr/>
          <a:lstStyle/>
          <a:p>
            <a:pPr>
              <a:defRPr/>
            </a:pPr>
            <a:endParaRPr lang="en-US"/>
          </a:p>
        </p:txBody>
      </p:sp>
      <p:graphicFrame>
        <p:nvGraphicFramePr>
          <p:cNvPr id="3128" name="Group 56"/>
          <p:cNvGraphicFramePr>
            <a:graphicFrameLocks noGrp="1"/>
          </p:cNvGraphicFramePr>
          <p:nvPr/>
        </p:nvGraphicFramePr>
        <p:xfrm>
          <a:off x="39688" y="6513513"/>
          <a:ext cx="9069387" cy="307975"/>
        </p:xfrm>
        <a:graphic>
          <a:graphicData uri="http://schemas.openxmlformats.org/drawingml/2006/table">
            <a:tbl>
              <a:tblPr/>
              <a:tblGrid>
                <a:gridCol w="9069387"/>
              </a:tblGrid>
              <a:tr h="307975">
                <a:tc>
                  <a:txBody>
                    <a:bodyPr/>
                    <a:lstStyle/>
                    <a:p>
                      <a:pPr algn="r"/>
                      <a:endParaRPr lang="en-US" sz="1100" dirty="0">
                        <a:solidFill>
                          <a:schemeClr val="bg1"/>
                        </a:solidFill>
                      </a:endParaRPr>
                    </a:p>
                  </a:txBody>
                  <a:tcPr anchor="ctr" horzOverflow="overflow">
                    <a:lnL>
                      <a:noFill/>
                    </a:lnL>
                    <a:lnR w="3175" cap="flat" cmpd="sng" algn="ctr">
                      <a:noFill/>
                      <a:prstDash val="solid"/>
                      <a:round/>
                      <a:headEnd type="none" w="med" len="med"/>
                      <a:tailEnd type="none" w="med" len="med"/>
                    </a:lnR>
                    <a:lnT>
                      <a:noFill/>
                    </a:lnT>
                    <a:lnB>
                      <a:noFill/>
                    </a:lnB>
                    <a:lnTlToBr>
                      <a:noFill/>
                    </a:lnTlToBr>
                    <a:lnBlToTr>
                      <a:noFill/>
                    </a:lnBlToTr>
                    <a:solidFill>
                      <a:schemeClr val="accent1"/>
                    </a:solidFill>
                  </a:tcPr>
                </a:tc>
              </a:tr>
            </a:tbl>
          </a:graphicData>
        </a:graphic>
      </p:graphicFrame>
      <p:sp>
        <p:nvSpPr>
          <p:cNvPr id="3354" name="Rectangle 282"/>
          <p:cNvSpPr>
            <a:spLocks noChangeArrowheads="1"/>
          </p:cNvSpPr>
          <p:nvPr/>
        </p:nvSpPr>
        <p:spPr bwMode="auto">
          <a:xfrm>
            <a:off x="39688" y="38100"/>
            <a:ext cx="9064625" cy="6781800"/>
          </a:xfrm>
          <a:prstGeom prst="rect">
            <a:avLst/>
          </a:prstGeom>
          <a:noFill/>
          <a:ln w="0">
            <a:solidFill>
              <a:schemeClr val="accent1"/>
            </a:solidFill>
            <a:miter lim="800000"/>
            <a:headEnd/>
            <a:tailEnd/>
          </a:ln>
          <a:effectLst/>
        </p:spPr>
        <p:txBody>
          <a:bodyPr wrap="none" anchor="ctr"/>
          <a:lstStyle/>
          <a:p>
            <a:pPr>
              <a:defRPr/>
            </a:pPr>
            <a:endParaRPr lang="en-US"/>
          </a:p>
        </p:txBody>
      </p:sp>
      <p:pic>
        <p:nvPicPr>
          <p:cNvPr id="8" name="Picture 7" descr="TNCORE Logo Uppercase.jpg"/>
          <p:cNvPicPr>
            <a:picLocks noChangeAspect="1"/>
          </p:cNvPicPr>
          <p:nvPr/>
        </p:nvPicPr>
        <p:blipFill>
          <a:blip r:embed="rId13" cstate="print"/>
          <a:stretch>
            <a:fillRect/>
          </a:stretch>
        </p:blipFill>
        <p:spPr>
          <a:xfrm>
            <a:off x="7246834" y="281299"/>
            <a:ext cx="1776139" cy="419457"/>
          </a:xfrm>
          <a:prstGeom prst="rect">
            <a:avLst/>
          </a:prstGeom>
        </p:spPr>
      </p:pic>
      <p:cxnSp>
        <p:nvCxnSpPr>
          <p:cNvPr id="9" name="Straight Connector 8"/>
          <p:cNvCxnSpPr/>
          <p:nvPr/>
        </p:nvCxnSpPr>
        <p:spPr bwMode="auto">
          <a:xfrm>
            <a:off x="7161376" y="102550"/>
            <a:ext cx="0" cy="769121"/>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691083" y="6511895"/>
            <a:ext cx="410198" cy="31192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fld id="{1DF48313-56C4-4615-AA55-A9701DC85C98}" type="slidenum">
              <a:rPr lang="en-US" sz="1100" b="0" smtClean="0">
                <a:solidFill>
                  <a:schemeClr val="bg1"/>
                </a:solidFill>
              </a:rPr>
              <a:pPr/>
              <a:t>‹#›</a:t>
            </a:fld>
            <a:endParaRPr lang="en-US" sz="11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sz="2800" b="1">
          <a:solidFill>
            <a:schemeClr val="accent1"/>
          </a:solidFill>
          <a:latin typeface="+mj-lt"/>
          <a:ea typeface="+mj-ea"/>
          <a:cs typeface="+mj-cs"/>
        </a:defRPr>
      </a:lvl1pPr>
      <a:lvl2pPr algn="r" rtl="0" eaLnBrk="0" fontAlgn="base" hangingPunct="0">
        <a:spcBef>
          <a:spcPct val="0"/>
        </a:spcBef>
        <a:spcAft>
          <a:spcPct val="0"/>
        </a:spcAft>
        <a:defRPr sz="1500">
          <a:solidFill>
            <a:schemeClr val="accent1"/>
          </a:solidFill>
          <a:latin typeface="Century Gothic" pitchFamily="34" charset="0"/>
        </a:defRPr>
      </a:lvl2pPr>
      <a:lvl3pPr algn="r" rtl="0" eaLnBrk="0" fontAlgn="base" hangingPunct="0">
        <a:spcBef>
          <a:spcPct val="0"/>
        </a:spcBef>
        <a:spcAft>
          <a:spcPct val="0"/>
        </a:spcAft>
        <a:defRPr sz="1500">
          <a:solidFill>
            <a:schemeClr val="accent1"/>
          </a:solidFill>
          <a:latin typeface="Century Gothic" pitchFamily="34" charset="0"/>
        </a:defRPr>
      </a:lvl3pPr>
      <a:lvl4pPr algn="r" rtl="0" eaLnBrk="0" fontAlgn="base" hangingPunct="0">
        <a:spcBef>
          <a:spcPct val="0"/>
        </a:spcBef>
        <a:spcAft>
          <a:spcPct val="0"/>
        </a:spcAft>
        <a:defRPr sz="1500">
          <a:solidFill>
            <a:schemeClr val="accent1"/>
          </a:solidFill>
          <a:latin typeface="Century Gothic" pitchFamily="34" charset="0"/>
        </a:defRPr>
      </a:lvl4pPr>
      <a:lvl5pPr algn="r" rtl="0" eaLnBrk="0" fontAlgn="base" hangingPunct="0">
        <a:spcBef>
          <a:spcPct val="0"/>
        </a:spcBef>
        <a:spcAft>
          <a:spcPct val="0"/>
        </a:spcAft>
        <a:defRPr sz="1500">
          <a:solidFill>
            <a:schemeClr val="accent1"/>
          </a:solidFill>
          <a:latin typeface="Century Gothic" pitchFamily="34" charset="0"/>
        </a:defRPr>
      </a:lvl5pPr>
      <a:lvl6pPr marL="457200" algn="r" rtl="0" fontAlgn="base">
        <a:spcBef>
          <a:spcPct val="0"/>
        </a:spcBef>
        <a:spcAft>
          <a:spcPct val="0"/>
        </a:spcAft>
        <a:defRPr sz="1600">
          <a:solidFill>
            <a:schemeClr val="accent1"/>
          </a:solidFill>
          <a:latin typeface="Century Gothic" pitchFamily="34" charset="0"/>
        </a:defRPr>
      </a:lvl6pPr>
      <a:lvl7pPr marL="914400" algn="r" rtl="0" fontAlgn="base">
        <a:spcBef>
          <a:spcPct val="0"/>
        </a:spcBef>
        <a:spcAft>
          <a:spcPct val="0"/>
        </a:spcAft>
        <a:defRPr sz="1600">
          <a:solidFill>
            <a:schemeClr val="accent1"/>
          </a:solidFill>
          <a:latin typeface="Century Gothic" pitchFamily="34" charset="0"/>
        </a:defRPr>
      </a:lvl7pPr>
      <a:lvl8pPr marL="1371600" algn="r" rtl="0" fontAlgn="base">
        <a:spcBef>
          <a:spcPct val="0"/>
        </a:spcBef>
        <a:spcAft>
          <a:spcPct val="0"/>
        </a:spcAft>
        <a:defRPr sz="1600">
          <a:solidFill>
            <a:schemeClr val="accent1"/>
          </a:solidFill>
          <a:latin typeface="Century Gothic" pitchFamily="34" charset="0"/>
        </a:defRPr>
      </a:lvl8pPr>
      <a:lvl9pPr marL="1828800" algn="r" rtl="0" fontAlgn="base">
        <a:spcBef>
          <a:spcPct val="0"/>
        </a:spcBef>
        <a:spcAft>
          <a:spcPct val="0"/>
        </a:spcAft>
        <a:defRPr sz="1600">
          <a:solidFill>
            <a:schemeClr val="accent1"/>
          </a:solidFill>
          <a:latin typeface="Century Gothic" pitchFamily="34" charset="0"/>
        </a:defRPr>
      </a:lvl9pPr>
    </p:titleStyle>
    <p:bodyStyle>
      <a:lvl1pPr marL="169863" indent="-169863" algn="l" rtl="0" eaLnBrk="0" fontAlgn="base" hangingPunct="0">
        <a:lnSpc>
          <a:spcPct val="120000"/>
        </a:lnSpc>
        <a:spcBef>
          <a:spcPct val="100000"/>
        </a:spcBef>
        <a:spcAft>
          <a:spcPct val="0"/>
        </a:spcAft>
        <a:buClr>
          <a:schemeClr val="folHlink"/>
        </a:buClr>
        <a:buChar char="•"/>
        <a:defRPr sz="2400">
          <a:solidFill>
            <a:schemeClr val="tx1"/>
          </a:solidFill>
          <a:latin typeface="+mn-lt"/>
          <a:ea typeface="+mn-ea"/>
          <a:cs typeface="+mn-cs"/>
        </a:defRPr>
      </a:lvl1pPr>
      <a:lvl2pPr marL="339725" indent="-168275" algn="l" rtl="0" eaLnBrk="0" fontAlgn="base" hangingPunct="0">
        <a:lnSpc>
          <a:spcPct val="120000"/>
        </a:lnSpc>
        <a:spcBef>
          <a:spcPct val="47000"/>
        </a:spcBef>
        <a:spcAft>
          <a:spcPct val="0"/>
        </a:spcAft>
        <a:buClr>
          <a:schemeClr val="folHlink"/>
        </a:buClr>
        <a:buChar char="–"/>
        <a:defRPr sz="1800">
          <a:solidFill>
            <a:schemeClr val="tx1"/>
          </a:solidFill>
          <a:latin typeface="+mn-lt"/>
        </a:defRPr>
      </a:lvl2pPr>
      <a:lvl3pPr marL="509588" indent="-168275" algn="l" rtl="0" eaLnBrk="0" fontAlgn="base" hangingPunct="0">
        <a:lnSpc>
          <a:spcPct val="120000"/>
        </a:lnSpc>
        <a:spcBef>
          <a:spcPct val="20000"/>
        </a:spcBef>
        <a:spcAft>
          <a:spcPct val="0"/>
        </a:spcAft>
        <a:buClr>
          <a:schemeClr val="folHlink"/>
        </a:buClr>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Arial" charset="0"/>
        </a:defRPr>
      </a:lvl6pPr>
      <a:lvl7pPr marL="2971800" indent="-228600" algn="l" rtl="0" fontAlgn="base">
        <a:spcBef>
          <a:spcPct val="20000"/>
        </a:spcBef>
        <a:spcAft>
          <a:spcPct val="0"/>
        </a:spcAft>
        <a:buChar char="»"/>
        <a:defRPr sz="1400">
          <a:solidFill>
            <a:schemeClr val="tx1"/>
          </a:solidFill>
          <a:latin typeface="Arial" charset="0"/>
        </a:defRPr>
      </a:lvl7pPr>
      <a:lvl8pPr marL="3429000" indent="-228600" algn="l" rtl="0" fontAlgn="base">
        <a:spcBef>
          <a:spcPct val="20000"/>
        </a:spcBef>
        <a:spcAft>
          <a:spcPct val="0"/>
        </a:spcAft>
        <a:buChar char="»"/>
        <a:defRPr sz="1400">
          <a:solidFill>
            <a:schemeClr val="tx1"/>
          </a:solidFill>
          <a:latin typeface="Arial" charset="0"/>
        </a:defRPr>
      </a:lvl8pPr>
      <a:lvl9pPr marL="3886200" indent="-228600" algn="l" rtl="0" fontAlgn="base">
        <a:spcBef>
          <a:spcPct val="20000"/>
        </a:spcBef>
        <a:spcAft>
          <a:spcPct val="0"/>
        </a:spcAft>
        <a:buChar char="»"/>
        <a:defRPr sz="1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6"/>
          <p:cNvSpPr>
            <a:spLocks noGrp="1" noChangeArrowheads="1"/>
          </p:cNvSpPr>
          <p:nvPr>
            <p:ph type="title"/>
          </p:nvPr>
        </p:nvSpPr>
        <p:spPr bwMode="auto">
          <a:xfrm>
            <a:off x="154380" y="159786"/>
            <a:ext cx="6844626" cy="6714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lvl="0"/>
            <a:r>
              <a:rPr lang="en-US" dirty="0" smtClean="0"/>
              <a:t>Click to edit Master title style</a:t>
            </a:r>
          </a:p>
        </p:txBody>
      </p:sp>
      <p:sp>
        <p:nvSpPr>
          <p:cNvPr id="4100" name="Rectangle 37"/>
          <p:cNvSpPr>
            <a:spLocks noGrp="1" noChangeArrowheads="1"/>
          </p:cNvSpPr>
          <p:nvPr>
            <p:ph type="body" idx="1"/>
          </p:nvPr>
        </p:nvSpPr>
        <p:spPr bwMode="auto">
          <a:xfrm>
            <a:off x="2108200" y="1641475"/>
            <a:ext cx="6873875" cy="450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24616" name="Rectangle 40"/>
          <p:cNvSpPr>
            <a:spLocks noChangeArrowheads="1"/>
          </p:cNvSpPr>
          <p:nvPr/>
        </p:nvSpPr>
        <p:spPr bwMode="auto">
          <a:xfrm>
            <a:off x="0" y="0"/>
            <a:ext cx="9144000" cy="6858000"/>
          </a:xfrm>
          <a:prstGeom prst="rect">
            <a:avLst/>
          </a:prstGeom>
          <a:noFill/>
          <a:ln w="12700">
            <a:solidFill>
              <a:schemeClr val="accent1"/>
            </a:solidFill>
            <a:miter lim="800000"/>
            <a:headEnd/>
            <a:tailEnd/>
          </a:ln>
          <a:effectLst/>
        </p:spPr>
        <p:txBody>
          <a:bodyPr wrap="none" anchor="ctr"/>
          <a:lstStyle/>
          <a:p>
            <a:pPr>
              <a:defRPr/>
            </a:pPr>
            <a:endParaRPr lang="en-US"/>
          </a:p>
        </p:txBody>
      </p:sp>
      <p:sp>
        <p:nvSpPr>
          <p:cNvPr id="24618" name="Rectangle 42"/>
          <p:cNvSpPr>
            <a:spLocks noChangeArrowheads="1"/>
          </p:cNvSpPr>
          <p:nvPr/>
        </p:nvSpPr>
        <p:spPr bwMode="auto">
          <a:xfrm>
            <a:off x="39688" y="927100"/>
            <a:ext cx="9064625" cy="42863"/>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4620" name="Line 44"/>
          <p:cNvSpPr>
            <a:spLocks noChangeShapeType="1"/>
          </p:cNvSpPr>
          <p:nvPr/>
        </p:nvSpPr>
        <p:spPr bwMode="auto">
          <a:xfrm>
            <a:off x="39688" y="6481763"/>
            <a:ext cx="9064625" cy="0"/>
          </a:xfrm>
          <a:prstGeom prst="line">
            <a:avLst/>
          </a:prstGeom>
          <a:noFill/>
          <a:ln w="12700">
            <a:solidFill>
              <a:schemeClr val="hlink"/>
            </a:solidFill>
            <a:round/>
            <a:headEnd/>
            <a:tailEnd/>
          </a:ln>
          <a:effectLst/>
        </p:spPr>
        <p:txBody>
          <a:bodyPr/>
          <a:lstStyle/>
          <a:p>
            <a:pPr>
              <a:defRPr/>
            </a:pPr>
            <a:endParaRPr lang="en-US"/>
          </a:p>
        </p:txBody>
      </p:sp>
      <p:sp>
        <p:nvSpPr>
          <p:cNvPr id="24622" name="Line 46"/>
          <p:cNvSpPr>
            <a:spLocks noChangeShapeType="1"/>
          </p:cNvSpPr>
          <p:nvPr/>
        </p:nvSpPr>
        <p:spPr bwMode="auto">
          <a:xfrm rot="-5400000">
            <a:off x="-365125" y="4106863"/>
            <a:ext cx="4746625" cy="0"/>
          </a:xfrm>
          <a:prstGeom prst="line">
            <a:avLst/>
          </a:prstGeom>
          <a:noFill/>
          <a:ln w="3175">
            <a:solidFill>
              <a:schemeClr val="hlink"/>
            </a:solidFill>
            <a:round/>
            <a:headEnd/>
            <a:tailEnd/>
          </a:ln>
          <a:effectLst/>
        </p:spPr>
        <p:txBody>
          <a:bodyPr/>
          <a:lstStyle/>
          <a:p>
            <a:pPr>
              <a:defRPr/>
            </a:pPr>
            <a:endParaRPr lang="en-US"/>
          </a:p>
        </p:txBody>
      </p:sp>
      <p:sp>
        <p:nvSpPr>
          <p:cNvPr id="24672" name="Rectangle 96"/>
          <p:cNvSpPr>
            <a:spLocks noChangeArrowheads="1"/>
          </p:cNvSpPr>
          <p:nvPr/>
        </p:nvSpPr>
        <p:spPr bwMode="auto">
          <a:xfrm>
            <a:off x="39688" y="987425"/>
            <a:ext cx="9064625" cy="438150"/>
          </a:xfrm>
          <a:prstGeom prst="rect">
            <a:avLst/>
          </a:prstGeom>
          <a:gradFill rotWithShape="1">
            <a:gsLst>
              <a:gs pos="0">
                <a:srgbClr val="E3E4E5"/>
              </a:gs>
              <a:gs pos="100000">
                <a:schemeClr val="bg1"/>
              </a:gs>
            </a:gsLst>
            <a:lin ang="5400000" scaled="1"/>
          </a:gradFill>
          <a:ln w="9525">
            <a:noFill/>
            <a:miter lim="800000"/>
            <a:headEnd/>
            <a:tailEnd/>
          </a:ln>
          <a:effectLst/>
        </p:spPr>
        <p:txBody>
          <a:bodyPr wrap="none" anchor="ctr"/>
          <a:lstStyle/>
          <a:p>
            <a:pPr>
              <a:defRPr/>
            </a:pPr>
            <a:endParaRPr lang="en-US"/>
          </a:p>
        </p:txBody>
      </p:sp>
      <p:sp>
        <p:nvSpPr>
          <p:cNvPr id="24673" name="Line 97"/>
          <p:cNvSpPr>
            <a:spLocks noChangeShapeType="1"/>
          </p:cNvSpPr>
          <p:nvPr/>
        </p:nvSpPr>
        <p:spPr bwMode="auto">
          <a:xfrm>
            <a:off x="39688" y="1427163"/>
            <a:ext cx="9064625" cy="0"/>
          </a:xfrm>
          <a:prstGeom prst="line">
            <a:avLst/>
          </a:prstGeom>
          <a:noFill/>
          <a:ln w="12700">
            <a:solidFill>
              <a:schemeClr val="accent1"/>
            </a:solidFill>
            <a:round/>
            <a:headEnd/>
            <a:tailEnd/>
          </a:ln>
          <a:effectLst/>
        </p:spPr>
        <p:txBody>
          <a:bodyPr/>
          <a:lstStyle/>
          <a:p>
            <a:pPr>
              <a:defRPr/>
            </a:pPr>
            <a:endParaRPr lang="en-US"/>
          </a:p>
        </p:txBody>
      </p:sp>
      <p:sp>
        <p:nvSpPr>
          <p:cNvPr id="24710" name="Rectangle 134"/>
          <p:cNvSpPr>
            <a:spLocks noChangeArrowheads="1"/>
          </p:cNvSpPr>
          <p:nvPr/>
        </p:nvSpPr>
        <p:spPr bwMode="auto">
          <a:xfrm>
            <a:off x="39688" y="38100"/>
            <a:ext cx="9064625" cy="6781800"/>
          </a:xfrm>
          <a:prstGeom prst="rect">
            <a:avLst/>
          </a:prstGeom>
          <a:noFill/>
          <a:ln w="0">
            <a:solidFill>
              <a:schemeClr val="accent1"/>
            </a:solidFill>
            <a:miter lim="800000"/>
            <a:headEnd/>
            <a:tailEnd/>
          </a:ln>
          <a:effectLst/>
        </p:spPr>
        <p:txBody>
          <a:bodyPr wrap="none" anchor="ctr"/>
          <a:lstStyle/>
          <a:p>
            <a:pPr>
              <a:defRPr/>
            </a:pPr>
            <a:endParaRPr lang="en-US"/>
          </a:p>
        </p:txBody>
      </p:sp>
      <p:graphicFrame>
        <p:nvGraphicFramePr>
          <p:cNvPr id="4155" name="Group 59"/>
          <p:cNvGraphicFramePr>
            <a:graphicFrameLocks noGrp="1"/>
          </p:cNvGraphicFramePr>
          <p:nvPr/>
        </p:nvGraphicFramePr>
        <p:xfrm>
          <a:off x="39688" y="6513513"/>
          <a:ext cx="9069387" cy="307975"/>
        </p:xfrm>
        <a:graphic>
          <a:graphicData uri="http://schemas.openxmlformats.org/drawingml/2006/table">
            <a:tbl>
              <a:tblPr/>
              <a:tblGrid>
                <a:gridCol w="9069387"/>
              </a:tblGrid>
              <a:tr h="307975">
                <a:tc>
                  <a:txBody>
                    <a:bodyPr/>
                    <a:lstStyle/>
                    <a:p>
                      <a:pPr marL="0" marR="0" lvl="0" indent="0" algn="r" defTabSz="914400" rtl="0" eaLnBrk="1" fontAlgn="base" latinLnBrk="0" hangingPunct="1">
                        <a:lnSpc>
                          <a:spcPct val="120000"/>
                        </a:lnSpc>
                        <a:spcBef>
                          <a:spcPct val="100000"/>
                        </a:spcBef>
                        <a:spcAft>
                          <a:spcPct val="0"/>
                        </a:spcAft>
                        <a:buClr>
                          <a:schemeClr val="folHlink"/>
                        </a:buClr>
                        <a:buSzTx/>
                        <a:buFontTx/>
                        <a:buNone/>
                        <a:tabLst/>
                      </a:pPr>
                      <a:endParaRPr kumimoji="0" lang="en-US" sz="1100" b="0" i="0" u="none" strike="noStrike" cap="none" normalizeH="0" baseline="0" dirty="0" smtClean="0">
                        <a:ln>
                          <a:noFill/>
                        </a:ln>
                        <a:solidFill>
                          <a:schemeClr val="bg1"/>
                        </a:solidFill>
                        <a:effectLst/>
                        <a:latin typeface="+mn-lt"/>
                      </a:endParaRPr>
                    </a:p>
                  </a:txBody>
                  <a:tcPr anchor="ctr" horzOverflow="overflow">
                    <a:lnL>
                      <a:noFill/>
                    </a:lnL>
                    <a:lnR w="3175" cap="flat" cmpd="sng" algn="ctr">
                      <a:noFill/>
                      <a:prstDash val="solid"/>
                      <a:round/>
                      <a:headEnd type="none" w="med" len="med"/>
                      <a:tailEnd type="none" w="med" len="med"/>
                    </a:lnR>
                    <a:lnT>
                      <a:noFill/>
                    </a:lnT>
                    <a:lnB>
                      <a:noFill/>
                    </a:lnB>
                    <a:lnTlToBr>
                      <a:noFill/>
                    </a:lnTlToBr>
                    <a:lnBlToTr>
                      <a:noFill/>
                    </a:lnBlToTr>
                    <a:solidFill>
                      <a:schemeClr val="accent1"/>
                    </a:solidFill>
                  </a:tcPr>
                </a:tc>
              </a:tr>
            </a:tbl>
          </a:graphicData>
        </a:graphic>
      </p:graphicFrame>
      <p:pic>
        <p:nvPicPr>
          <p:cNvPr id="12" name="Picture 11" descr="TNCORE Logo Uppercase.jpg"/>
          <p:cNvPicPr>
            <a:picLocks noChangeAspect="1"/>
          </p:cNvPicPr>
          <p:nvPr/>
        </p:nvPicPr>
        <p:blipFill>
          <a:blip r:embed="rId13" cstate="print"/>
          <a:stretch>
            <a:fillRect/>
          </a:stretch>
        </p:blipFill>
        <p:spPr>
          <a:xfrm>
            <a:off x="7246834" y="281299"/>
            <a:ext cx="1776139" cy="419457"/>
          </a:xfrm>
          <a:prstGeom prst="rect">
            <a:avLst/>
          </a:prstGeom>
        </p:spPr>
      </p:pic>
      <p:cxnSp>
        <p:nvCxnSpPr>
          <p:cNvPr id="13" name="Straight Connector 12"/>
          <p:cNvCxnSpPr/>
          <p:nvPr/>
        </p:nvCxnSpPr>
        <p:spPr bwMode="auto">
          <a:xfrm>
            <a:off x="7161376" y="102550"/>
            <a:ext cx="0" cy="769121"/>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4" name="TextBox 13"/>
          <p:cNvSpPr txBox="1"/>
          <p:nvPr/>
        </p:nvSpPr>
        <p:spPr>
          <a:xfrm>
            <a:off x="8691083" y="6511895"/>
            <a:ext cx="410198" cy="31192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fld id="{1DF48313-56C4-4615-AA55-A9701DC85C98}" type="slidenum">
              <a:rPr lang="en-US" sz="1100" b="0" smtClean="0">
                <a:solidFill>
                  <a:schemeClr val="bg1"/>
                </a:solidFill>
              </a:rPr>
              <a:pPr/>
              <a:t>‹#›</a:t>
            </a:fld>
            <a:endParaRPr lang="en-US" sz="11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hf sldNum="0" hdr="0" ftr="0" dt="0"/>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r" rtl="0" eaLnBrk="0" fontAlgn="base" hangingPunct="0">
        <a:spcBef>
          <a:spcPct val="0"/>
        </a:spcBef>
        <a:spcAft>
          <a:spcPct val="0"/>
        </a:spcAft>
        <a:defRPr sz="1500">
          <a:solidFill>
            <a:schemeClr val="accent1"/>
          </a:solidFill>
          <a:latin typeface="Century Gothic" pitchFamily="34" charset="0"/>
        </a:defRPr>
      </a:lvl2pPr>
      <a:lvl3pPr algn="r" rtl="0" eaLnBrk="0" fontAlgn="base" hangingPunct="0">
        <a:spcBef>
          <a:spcPct val="0"/>
        </a:spcBef>
        <a:spcAft>
          <a:spcPct val="0"/>
        </a:spcAft>
        <a:defRPr sz="1500">
          <a:solidFill>
            <a:schemeClr val="accent1"/>
          </a:solidFill>
          <a:latin typeface="Century Gothic" pitchFamily="34" charset="0"/>
        </a:defRPr>
      </a:lvl3pPr>
      <a:lvl4pPr algn="r" rtl="0" eaLnBrk="0" fontAlgn="base" hangingPunct="0">
        <a:spcBef>
          <a:spcPct val="0"/>
        </a:spcBef>
        <a:spcAft>
          <a:spcPct val="0"/>
        </a:spcAft>
        <a:defRPr sz="1500">
          <a:solidFill>
            <a:schemeClr val="accent1"/>
          </a:solidFill>
          <a:latin typeface="Century Gothic" pitchFamily="34" charset="0"/>
        </a:defRPr>
      </a:lvl4pPr>
      <a:lvl5pPr algn="r" rtl="0" eaLnBrk="0" fontAlgn="base" hangingPunct="0">
        <a:spcBef>
          <a:spcPct val="0"/>
        </a:spcBef>
        <a:spcAft>
          <a:spcPct val="0"/>
        </a:spcAft>
        <a:defRPr sz="1500">
          <a:solidFill>
            <a:schemeClr val="accent1"/>
          </a:solidFill>
          <a:latin typeface="Century Gothic" pitchFamily="34" charset="0"/>
        </a:defRPr>
      </a:lvl5pPr>
      <a:lvl6pPr marL="457200" algn="r" rtl="0" fontAlgn="base">
        <a:spcBef>
          <a:spcPct val="0"/>
        </a:spcBef>
        <a:spcAft>
          <a:spcPct val="0"/>
        </a:spcAft>
        <a:defRPr sz="1600">
          <a:solidFill>
            <a:schemeClr val="accent1"/>
          </a:solidFill>
          <a:latin typeface="Century Gothic" pitchFamily="34" charset="0"/>
        </a:defRPr>
      </a:lvl6pPr>
      <a:lvl7pPr marL="914400" algn="r" rtl="0" fontAlgn="base">
        <a:spcBef>
          <a:spcPct val="0"/>
        </a:spcBef>
        <a:spcAft>
          <a:spcPct val="0"/>
        </a:spcAft>
        <a:defRPr sz="1600">
          <a:solidFill>
            <a:schemeClr val="accent1"/>
          </a:solidFill>
          <a:latin typeface="Century Gothic" pitchFamily="34" charset="0"/>
        </a:defRPr>
      </a:lvl7pPr>
      <a:lvl8pPr marL="1371600" algn="r" rtl="0" fontAlgn="base">
        <a:spcBef>
          <a:spcPct val="0"/>
        </a:spcBef>
        <a:spcAft>
          <a:spcPct val="0"/>
        </a:spcAft>
        <a:defRPr sz="1600">
          <a:solidFill>
            <a:schemeClr val="accent1"/>
          </a:solidFill>
          <a:latin typeface="Century Gothic" pitchFamily="34" charset="0"/>
        </a:defRPr>
      </a:lvl8pPr>
      <a:lvl9pPr marL="1828800" algn="r" rtl="0" fontAlgn="base">
        <a:spcBef>
          <a:spcPct val="0"/>
        </a:spcBef>
        <a:spcAft>
          <a:spcPct val="0"/>
        </a:spcAft>
        <a:defRPr sz="1600">
          <a:solidFill>
            <a:schemeClr val="accent1"/>
          </a:solidFill>
          <a:latin typeface="Century Gothic" pitchFamily="34" charset="0"/>
        </a:defRPr>
      </a:lvl9pPr>
    </p:titleStyle>
    <p:bodyStyle>
      <a:lvl1pPr marL="169863" indent="-169863" algn="l" rtl="0" eaLnBrk="0" fontAlgn="base" hangingPunct="0">
        <a:lnSpc>
          <a:spcPct val="120000"/>
        </a:lnSpc>
        <a:spcBef>
          <a:spcPct val="100000"/>
        </a:spcBef>
        <a:spcAft>
          <a:spcPct val="0"/>
        </a:spcAft>
        <a:buClr>
          <a:schemeClr val="folHlink"/>
        </a:buClr>
        <a:buChar char="•"/>
        <a:defRPr sz="2000">
          <a:solidFill>
            <a:schemeClr val="tx1"/>
          </a:solidFill>
          <a:latin typeface="+mn-lt"/>
          <a:ea typeface="+mn-ea"/>
          <a:cs typeface="+mn-cs"/>
        </a:defRPr>
      </a:lvl1pPr>
      <a:lvl2pPr marL="339725" indent="-168275" algn="l" rtl="0" eaLnBrk="0" fontAlgn="base" hangingPunct="0">
        <a:lnSpc>
          <a:spcPct val="120000"/>
        </a:lnSpc>
        <a:spcBef>
          <a:spcPct val="47000"/>
        </a:spcBef>
        <a:spcAft>
          <a:spcPct val="0"/>
        </a:spcAft>
        <a:buClr>
          <a:schemeClr val="folHlink"/>
        </a:buClr>
        <a:buChar char="–"/>
        <a:defRPr sz="1800">
          <a:solidFill>
            <a:schemeClr val="tx1"/>
          </a:solidFill>
          <a:latin typeface="+mn-lt"/>
        </a:defRPr>
      </a:lvl2pPr>
      <a:lvl3pPr marL="509588" indent="-168275" algn="l" rtl="0" eaLnBrk="0" fontAlgn="base" hangingPunct="0">
        <a:lnSpc>
          <a:spcPct val="120000"/>
        </a:lnSpc>
        <a:spcBef>
          <a:spcPct val="20000"/>
        </a:spcBef>
        <a:spcAft>
          <a:spcPct val="0"/>
        </a:spcAft>
        <a:buClr>
          <a:schemeClr val="folHlink"/>
        </a:buClr>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Arial" charset="0"/>
        </a:defRPr>
      </a:lvl6pPr>
      <a:lvl7pPr marL="2971800" indent="-228600" algn="l" rtl="0" fontAlgn="base">
        <a:spcBef>
          <a:spcPct val="20000"/>
        </a:spcBef>
        <a:spcAft>
          <a:spcPct val="0"/>
        </a:spcAft>
        <a:buChar char="»"/>
        <a:defRPr sz="1400">
          <a:solidFill>
            <a:schemeClr val="tx1"/>
          </a:solidFill>
          <a:latin typeface="Arial" charset="0"/>
        </a:defRPr>
      </a:lvl7pPr>
      <a:lvl8pPr marL="3429000" indent="-228600" algn="l" rtl="0" fontAlgn="base">
        <a:spcBef>
          <a:spcPct val="20000"/>
        </a:spcBef>
        <a:spcAft>
          <a:spcPct val="0"/>
        </a:spcAft>
        <a:buChar char="»"/>
        <a:defRPr sz="1400">
          <a:solidFill>
            <a:schemeClr val="tx1"/>
          </a:solidFill>
          <a:latin typeface="Arial" charset="0"/>
        </a:defRPr>
      </a:lvl8pPr>
      <a:lvl9pPr marL="3886200" indent="-228600" algn="l" rtl="0" fontAlgn="base">
        <a:spcBef>
          <a:spcPct val="20000"/>
        </a:spcBef>
        <a:spcAft>
          <a:spcPct val="0"/>
        </a:spcAft>
        <a:buChar char="»"/>
        <a:defRPr sz="1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2" name="Rectangle 148"/>
          <p:cNvSpPr>
            <a:spLocks noChangeArrowheads="1"/>
          </p:cNvSpPr>
          <p:nvPr userDrawn="1"/>
        </p:nvSpPr>
        <p:spPr bwMode="auto">
          <a:xfrm>
            <a:off x="34925" y="6532563"/>
            <a:ext cx="9074150" cy="288925"/>
          </a:xfrm>
          <a:prstGeom prst="rect">
            <a:avLst/>
          </a:prstGeom>
          <a:solidFill>
            <a:schemeClr val="accent1">
              <a:lumMod val="75000"/>
            </a:schemeClr>
          </a:solidFill>
          <a:ln w="9525">
            <a:noFill/>
            <a:miter lim="800000"/>
            <a:headEnd/>
            <a:tailEnd/>
          </a:ln>
          <a:effectLst/>
        </p:spPr>
        <p:txBody>
          <a:bodyPr wrap="none" anchor="ctr"/>
          <a:lstStyle/>
          <a:p>
            <a:pPr>
              <a:defRPr/>
            </a:pPr>
            <a:endParaRPr lang="en-US">
              <a:solidFill>
                <a:srgbClr val="000000"/>
              </a:solidFill>
            </a:endParaRPr>
          </a:p>
        </p:txBody>
      </p:sp>
      <p:sp>
        <p:nvSpPr>
          <p:cNvPr id="1173" name="Line 149"/>
          <p:cNvSpPr>
            <a:spLocks noChangeShapeType="1"/>
          </p:cNvSpPr>
          <p:nvPr userDrawn="1"/>
        </p:nvSpPr>
        <p:spPr bwMode="auto">
          <a:xfrm>
            <a:off x="34925" y="6496050"/>
            <a:ext cx="9074150" cy="0"/>
          </a:xfrm>
          <a:prstGeom prst="line">
            <a:avLst/>
          </a:prstGeom>
          <a:noFill/>
          <a:ln w="25400">
            <a:solidFill>
              <a:schemeClr val="hlink"/>
            </a:solidFill>
            <a:round/>
            <a:headEnd/>
            <a:tailEnd/>
          </a:ln>
          <a:effectLst/>
        </p:spPr>
        <p:txBody>
          <a:bodyPr/>
          <a:lstStyle/>
          <a:p>
            <a:pPr>
              <a:defRPr/>
            </a:pPr>
            <a:endParaRPr lang="en-US">
              <a:solidFill>
                <a:srgbClr val="000000"/>
              </a:solidFill>
            </a:endParaRPr>
          </a:p>
        </p:txBody>
      </p:sp>
      <p:sp>
        <p:nvSpPr>
          <p:cNvPr id="1285" name="Rectangle 261"/>
          <p:cNvSpPr>
            <a:spLocks noChangeArrowheads="1"/>
          </p:cNvSpPr>
          <p:nvPr userDrawn="1"/>
        </p:nvSpPr>
        <p:spPr bwMode="auto">
          <a:xfrm>
            <a:off x="458788" y="3357563"/>
            <a:ext cx="1198562" cy="274637"/>
          </a:xfrm>
          <a:prstGeom prst="rect">
            <a:avLst/>
          </a:prstGeom>
          <a:noFill/>
          <a:ln w="9525">
            <a:noFill/>
            <a:miter lim="800000"/>
            <a:headEnd/>
            <a:tailEnd/>
          </a:ln>
          <a:effectLst/>
        </p:spPr>
        <p:txBody>
          <a:bodyPr wrap="none" lIns="0" rIns="0" anchor="ctr">
            <a:spAutoFit/>
          </a:bodyPr>
          <a:lstStyle/>
          <a:p>
            <a:pPr>
              <a:defRPr/>
            </a:pPr>
            <a:r>
              <a:rPr lang="en-US" sz="1200">
                <a:solidFill>
                  <a:srgbClr val="FFFFFF"/>
                </a:solidFill>
              </a:rPr>
              <a:t>STRATEGIC PLAN</a:t>
            </a:r>
          </a:p>
        </p:txBody>
      </p:sp>
      <p:sp>
        <p:nvSpPr>
          <p:cNvPr id="43" name="Rectangle 148"/>
          <p:cNvSpPr>
            <a:spLocks noChangeArrowheads="1"/>
          </p:cNvSpPr>
          <p:nvPr userDrawn="1"/>
        </p:nvSpPr>
        <p:spPr bwMode="auto">
          <a:xfrm>
            <a:off x="0" y="0"/>
            <a:ext cx="9144000" cy="3325091"/>
          </a:xfrm>
          <a:prstGeom prst="rect">
            <a:avLst/>
          </a:prstGeom>
          <a:gradFill>
            <a:gsLst>
              <a:gs pos="0">
                <a:schemeClr val="accent1">
                  <a:lumMod val="75000"/>
                </a:schemeClr>
              </a:gs>
              <a:gs pos="46000">
                <a:schemeClr val="accent1">
                  <a:lumMod val="75000"/>
                  <a:alpha val="97000"/>
                </a:schemeClr>
              </a:gs>
              <a:gs pos="63000">
                <a:schemeClr val="accent1">
                  <a:lumMod val="75000"/>
                </a:schemeClr>
              </a:gs>
              <a:gs pos="82000">
                <a:schemeClr val="accent1">
                  <a:lumMod val="75000"/>
                  <a:alpha val="97000"/>
                </a:schemeClr>
              </a:gs>
            </a:gsLst>
            <a:lin ang="18000000" scaled="0"/>
          </a:gradFill>
          <a:ln w="9525">
            <a:noFill/>
            <a:miter lim="800000"/>
            <a:headEnd/>
            <a:tailEnd/>
          </a:ln>
          <a:effectLst/>
        </p:spPr>
        <p:txBody>
          <a:bodyPr wrap="none" anchor="ctr"/>
          <a:lstStyle/>
          <a:p>
            <a:pPr>
              <a:defRPr/>
            </a:pPr>
            <a:endParaRPr lang="en-US">
              <a:solidFill>
                <a:srgbClr val="000000"/>
              </a:solidFill>
            </a:endParaRPr>
          </a:p>
        </p:txBody>
      </p:sp>
      <p:sp>
        <p:nvSpPr>
          <p:cNvPr id="44" name="Line 149"/>
          <p:cNvSpPr>
            <a:spLocks noChangeShapeType="1"/>
          </p:cNvSpPr>
          <p:nvPr userDrawn="1"/>
        </p:nvSpPr>
        <p:spPr bwMode="auto">
          <a:xfrm flipV="1">
            <a:off x="0" y="3360717"/>
            <a:ext cx="9144000" cy="10144"/>
          </a:xfrm>
          <a:prstGeom prst="line">
            <a:avLst/>
          </a:prstGeom>
          <a:noFill/>
          <a:ln w="25400">
            <a:solidFill>
              <a:schemeClr val="hlink"/>
            </a:solidFill>
            <a:round/>
            <a:headEnd/>
            <a:tailEnd/>
          </a:ln>
          <a:effectLst/>
        </p:spPr>
        <p:txBody>
          <a:bodyPr/>
          <a:lstStyle/>
          <a:p>
            <a:pPr>
              <a:defRPr/>
            </a:pPr>
            <a:endParaRPr lang="en-US">
              <a:solidFill>
                <a:srgbClr val="000000"/>
              </a:solidFill>
            </a:endParaRPr>
          </a:p>
        </p:txBody>
      </p:sp>
      <p:cxnSp>
        <p:nvCxnSpPr>
          <p:cNvPr id="50" name="Straight Connector 49"/>
          <p:cNvCxnSpPr/>
          <p:nvPr userDrawn="1"/>
        </p:nvCxnSpPr>
        <p:spPr bwMode="auto">
          <a:xfrm flipH="1">
            <a:off x="4606183" y="3486684"/>
            <a:ext cx="1" cy="2914116"/>
          </a:xfrm>
          <a:prstGeom prst="line">
            <a:avLst/>
          </a:prstGeom>
          <a:solidFill>
            <a:schemeClr val="accent1"/>
          </a:solidFill>
          <a:ln w="9525" cap="flat" cmpd="sng" algn="ctr">
            <a:solidFill>
              <a:schemeClr val="accent6">
                <a:lumMod val="75000"/>
                <a:lumOff val="25000"/>
              </a:schemeClr>
            </a:solidFill>
            <a:prstDash val="solid"/>
            <a:round/>
            <a:headEnd type="none" w="med" len="med"/>
            <a:tailEnd type="none" w="med" len="med"/>
          </a:ln>
          <a:effectLst/>
        </p:spPr>
      </p:cxnSp>
      <p:pic>
        <p:nvPicPr>
          <p:cNvPr id="58" name="Picture 57" descr="TNCORE Logo Uppercase.jpg"/>
          <p:cNvPicPr>
            <a:picLocks noChangeAspect="1"/>
          </p:cNvPicPr>
          <p:nvPr userDrawn="1"/>
        </p:nvPicPr>
        <p:blipFill>
          <a:blip r:embed="rId13" cstate="print"/>
          <a:stretch>
            <a:fillRect/>
          </a:stretch>
        </p:blipFill>
        <p:spPr>
          <a:xfrm>
            <a:off x="393107" y="4545650"/>
            <a:ext cx="3700329" cy="873878"/>
          </a:xfrm>
          <a:prstGeom prst="rect">
            <a:avLst/>
          </a:prstGeom>
        </p:spPr>
      </p:pic>
    </p:spTree>
    <p:extLst>
      <p:ext uri="{BB962C8B-B14F-4D97-AF65-F5344CB8AC3E}">
        <p14:creationId xmlns:p14="http://schemas.microsoft.com/office/powerpoint/2010/main" val="111400091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54380" y="142504"/>
            <a:ext cx="6571160" cy="724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3076" name="Rectangle 3"/>
          <p:cNvSpPr>
            <a:spLocks noGrp="1" noChangeArrowheads="1"/>
          </p:cNvSpPr>
          <p:nvPr>
            <p:ph type="body" idx="1"/>
          </p:nvPr>
        </p:nvSpPr>
        <p:spPr bwMode="auto">
          <a:xfrm>
            <a:off x="161925" y="1439863"/>
            <a:ext cx="882015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079" name="Rectangle 7"/>
          <p:cNvSpPr>
            <a:spLocks noChangeArrowheads="1"/>
          </p:cNvSpPr>
          <p:nvPr userDrawn="1"/>
        </p:nvSpPr>
        <p:spPr bwMode="auto">
          <a:xfrm>
            <a:off x="0" y="0"/>
            <a:ext cx="9144000" cy="6858000"/>
          </a:xfrm>
          <a:prstGeom prst="rect">
            <a:avLst/>
          </a:prstGeom>
          <a:noFill/>
          <a:ln w="12700">
            <a:solidFill>
              <a:schemeClr val="accent1"/>
            </a:solidFill>
            <a:miter lim="800000"/>
            <a:headEnd/>
            <a:tailEnd/>
          </a:ln>
          <a:effectLst/>
        </p:spPr>
        <p:txBody>
          <a:bodyPr wrap="none" anchor="ctr"/>
          <a:lstStyle/>
          <a:p>
            <a:pPr>
              <a:defRPr/>
            </a:pPr>
            <a:endParaRPr lang="en-US">
              <a:solidFill>
                <a:srgbClr val="000000"/>
              </a:solidFill>
            </a:endParaRPr>
          </a:p>
        </p:txBody>
      </p:sp>
      <p:sp>
        <p:nvSpPr>
          <p:cNvPr id="3083" name="Rectangle 11"/>
          <p:cNvSpPr>
            <a:spLocks noChangeArrowheads="1"/>
          </p:cNvSpPr>
          <p:nvPr userDrawn="1"/>
        </p:nvSpPr>
        <p:spPr bwMode="auto">
          <a:xfrm>
            <a:off x="39688" y="927100"/>
            <a:ext cx="9064625" cy="42863"/>
          </a:xfrm>
          <a:prstGeom prst="rect">
            <a:avLst/>
          </a:prstGeom>
          <a:solidFill>
            <a:schemeClr val="accent1"/>
          </a:solidFill>
          <a:ln w="9525">
            <a:noFill/>
            <a:miter lim="800000"/>
            <a:headEnd/>
            <a:tailEnd/>
          </a:ln>
          <a:effectLst/>
        </p:spPr>
        <p:txBody>
          <a:bodyPr wrap="none" anchor="ctr"/>
          <a:lstStyle/>
          <a:p>
            <a:pPr>
              <a:defRPr/>
            </a:pPr>
            <a:endParaRPr lang="en-US">
              <a:solidFill>
                <a:srgbClr val="000000"/>
              </a:solidFill>
            </a:endParaRPr>
          </a:p>
        </p:txBody>
      </p:sp>
      <p:sp>
        <p:nvSpPr>
          <p:cNvPr id="3191" name="Line 119"/>
          <p:cNvSpPr>
            <a:spLocks noChangeShapeType="1"/>
          </p:cNvSpPr>
          <p:nvPr userDrawn="1"/>
        </p:nvSpPr>
        <p:spPr bwMode="auto">
          <a:xfrm>
            <a:off x="39688" y="6481763"/>
            <a:ext cx="9064625" cy="0"/>
          </a:xfrm>
          <a:prstGeom prst="line">
            <a:avLst/>
          </a:prstGeom>
          <a:noFill/>
          <a:ln w="12700">
            <a:solidFill>
              <a:schemeClr val="hlink"/>
            </a:solidFill>
            <a:round/>
            <a:headEnd/>
            <a:tailEnd/>
          </a:ln>
          <a:effectLst/>
        </p:spPr>
        <p:txBody>
          <a:bodyPr/>
          <a:lstStyle/>
          <a:p>
            <a:pPr>
              <a:defRPr/>
            </a:pPr>
            <a:endParaRPr lang="en-US">
              <a:solidFill>
                <a:srgbClr val="000000"/>
              </a:solidFill>
            </a:endParaRPr>
          </a:p>
        </p:txBody>
      </p:sp>
      <p:graphicFrame>
        <p:nvGraphicFramePr>
          <p:cNvPr id="3128" name="Group 56"/>
          <p:cNvGraphicFramePr>
            <a:graphicFrameLocks noGrp="1"/>
          </p:cNvGraphicFramePr>
          <p:nvPr userDrawn="1"/>
        </p:nvGraphicFramePr>
        <p:xfrm>
          <a:off x="39689" y="6513513"/>
          <a:ext cx="8719750" cy="307975"/>
        </p:xfrm>
        <a:graphic>
          <a:graphicData uri="http://schemas.openxmlformats.org/drawingml/2006/table">
            <a:tbl>
              <a:tblPr/>
              <a:tblGrid>
                <a:gridCol w="8719750"/>
              </a:tblGrid>
              <a:tr h="307975">
                <a:tc>
                  <a:txBody>
                    <a:bodyPr/>
                    <a:lstStyle/>
                    <a:p>
                      <a:pPr algn="r"/>
                      <a:endParaRPr lang="en-US" sz="1100" dirty="0">
                        <a:solidFill>
                          <a:schemeClr val="bg1"/>
                        </a:solidFill>
                      </a:endParaRPr>
                    </a:p>
                  </a:txBody>
                  <a:tcPr anchor="ctr" horzOverflow="overflow">
                    <a:lnL>
                      <a:noFill/>
                    </a:lnL>
                    <a:lnR w="3175" cap="flat" cmpd="sng" algn="ctr">
                      <a:noFill/>
                      <a:prstDash val="solid"/>
                      <a:round/>
                      <a:headEnd type="none" w="med" len="med"/>
                      <a:tailEnd type="none" w="med" len="med"/>
                    </a:lnR>
                    <a:lnT>
                      <a:noFill/>
                    </a:lnT>
                    <a:lnB>
                      <a:noFill/>
                    </a:lnB>
                    <a:lnTlToBr>
                      <a:noFill/>
                    </a:lnTlToBr>
                    <a:lnBlToTr>
                      <a:noFill/>
                    </a:lnBlToTr>
                    <a:solidFill>
                      <a:schemeClr val="accent1"/>
                    </a:solidFill>
                  </a:tcPr>
                </a:tc>
              </a:tr>
            </a:tbl>
          </a:graphicData>
        </a:graphic>
      </p:graphicFrame>
      <p:sp>
        <p:nvSpPr>
          <p:cNvPr id="3354" name="Rectangle 282"/>
          <p:cNvSpPr>
            <a:spLocks noChangeArrowheads="1"/>
          </p:cNvSpPr>
          <p:nvPr userDrawn="1"/>
        </p:nvSpPr>
        <p:spPr bwMode="auto">
          <a:xfrm>
            <a:off x="39688" y="38100"/>
            <a:ext cx="9064625" cy="6781800"/>
          </a:xfrm>
          <a:prstGeom prst="rect">
            <a:avLst/>
          </a:prstGeom>
          <a:noFill/>
          <a:ln w="0">
            <a:solidFill>
              <a:schemeClr val="accent1"/>
            </a:solidFill>
            <a:miter lim="800000"/>
            <a:headEnd/>
            <a:tailEnd/>
          </a:ln>
          <a:effectLst/>
        </p:spPr>
        <p:txBody>
          <a:bodyPr wrap="none" anchor="ctr"/>
          <a:lstStyle/>
          <a:p>
            <a:pPr>
              <a:defRPr/>
            </a:pPr>
            <a:endParaRPr lang="en-US">
              <a:solidFill>
                <a:srgbClr val="000000"/>
              </a:solidFill>
            </a:endParaRPr>
          </a:p>
        </p:txBody>
      </p:sp>
      <p:pic>
        <p:nvPicPr>
          <p:cNvPr id="9" name="Picture 8" descr="TNCORE Logo Uppercase.jpg"/>
          <p:cNvPicPr>
            <a:picLocks noChangeAspect="1"/>
          </p:cNvPicPr>
          <p:nvPr userDrawn="1"/>
        </p:nvPicPr>
        <p:blipFill>
          <a:blip r:embed="rId14" cstate="print"/>
          <a:stretch>
            <a:fillRect/>
          </a:stretch>
        </p:blipFill>
        <p:spPr>
          <a:xfrm>
            <a:off x="7246834" y="281299"/>
            <a:ext cx="1776139" cy="419457"/>
          </a:xfrm>
          <a:prstGeom prst="rect">
            <a:avLst/>
          </a:prstGeom>
        </p:spPr>
      </p:pic>
      <p:cxnSp>
        <p:nvCxnSpPr>
          <p:cNvPr id="11" name="Straight Connector 10"/>
          <p:cNvCxnSpPr/>
          <p:nvPr userDrawn="1"/>
        </p:nvCxnSpPr>
        <p:spPr bwMode="auto">
          <a:xfrm>
            <a:off x="7161376" y="102550"/>
            <a:ext cx="0" cy="769121"/>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
        <p:nvSpPr>
          <p:cNvPr id="14" name="TextBox 13"/>
          <p:cNvSpPr txBox="1"/>
          <p:nvPr userDrawn="1"/>
        </p:nvSpPr>
        <p:spPr>
          <a:xfrm>
            <a:off x="8691083" y="6511895"/>
            <a:ext cx="410198" cy="31192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fld id="{1DF48313-56C4-4615-AA55-A9701DC85C98}" type="slidenum">
              <a:rPr lang="en-US" sz="1100" b="0">
                <a:solidFill>
                  <a:srgbClr val="FFFFFF"/>
                </a:solidFill>
              </a:rPr>
              <a:pPr/>
              <a:t>‹#›</a:t>
            </a:fld>
            <a:endParaRPr lang="en-US" sz="1100" b="0" dirty="0">
              <a:solidFill>
                <a:srgbClr val="FFFFFF"/>
              </a:solidFill>
            </a:endParaRPr>
          </a:p>
        </p:txBody>
      </p:sp>
    </p:spTree>
    <p:extLst>
      <p:ext uri="{BB962C8B-B14F-4D97-AF65-F5344CB8AC3E}">
        <p14:creationId xmlns:p14="http://schemas.microsoft.com/office/powerpoint/2010/main" val="326198408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ftr="0" dt="0"/>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r" rtl="0" eaLnBrk="0" fontAlgn="base" hangingPunct="0">
        <a:spcBef>
          <a:spcPct val="0"/>
        </a:spcBef>
        <a:spcAft>
          <a:spcPct val="0"/>
        </a:spcAft>
        <a:defRPr sz="1500">
          <a:solidFill>
            <a:schemeClr val="accent1"/>
          </a:solidFill>
          <a:latin typeface="Century Gothic" pitchFamily="34" charset="0"/>
        </a:defRPr>
      </a:lvl2pPr>
      <a:lvl3pPr algn="r" rtl="0" eaLnBrk="0" fontAlgn="base" hangingPunct="0">
        <a:spcBef>
          <a:spcPct val="0"/>
        </a:spcBef>
        <a:spcAft>
          <a:spcPct val="0"/>
        </a:spcAft>
        <a:defRPr sz="1500">
          <a:solidFill>
            <a:schemeClr val="accent1"/>
          </a:solidFill>
          <a:latin typeface="Century Gothic" pitchFamily="34" charset="0"/>
        </a:defRPr>
      </a:lvl3pPr>
      <a:lvl4pPr algn="r" rtl="0" eaLnBrk="0" fontAlgn="base" hangingPunct="0">
        <a:spcBef>
          <a:spcPct val="0"/>
        </a:spcBef>
        <a:spcAft>
          <a:spcPct val="0"/>
        </a:spcAft>
        <a:defRPr sz="1500">
          <a:solidFill>
            <a:schemeClr val="accent1"/>
          </a:solidFill>
          <a:latin typeface="Century Gothic" pitchFamily="34" charset="0"/>
        </a:defRPr>
      </a:lvl4pPr>
      <a:lvl5pPr algn="r" rtl="0" eaLnBrk="0" fontAlgn="base" hangingPunct="0">
        <a:spcBef>
          <a:spcPct val="0"/>
        </a:spcBef>
        <a:spcAft>
          <a:spcPct val="0"/>
        </a:spcAft>
        <a:defRPr sz="1500">
          <a:solidFill>
            <a:schemeClr val="accent1"/>
          </a:solidFill>
          <a:latin typeface="Century Gothic" pitchFamily="34" charset="0"/>
        </a:defRPr>
      </a:lvl5pPr>
      <a:lvl6pPr marL="457200" algn="r" rtl="0" fontAlgn="base">
        <a:spcBef>
          <a:spcPct val="0"/>
        </a:spcBef>
        <a:spcAft>
          <a:spcPct val="0"/>
        </a:spcAft>
        <a:defRPr sz="1600">
          <a:solidFill>
            <a:schemeClr val="accent1"/>
          </a:solidFill>
          <a:latin typeface="Century Gothic" pitchFamily="34" charset="0"/>
        </a:defRPr>
      </a:lvl6pPr>
      <a:lvl7pPr marL="914400" algn="r" rtl="0" fontAlgn="base">
        <a:spcBef>
          <a:spcPct val="0"/>
        </a:spcBef>
        <a:spcAft>
          <a:spcPct val="0"/>
        </a:spcAft>
        <a:defRPr sz="1600">
          <a:solidFill>
            <a:schemeClr val="accent1"/>
          </a:solidFill>
          <a:latin typeface="Century Gothic" pitchFamily="34" charset="0"/>
        </a:defRPr>
      </a:lvl7pPr>
      <a:lvl8pPr marL="1371600" algn="r" rtl="0" fontAlgn="base">
        <a:spcBef>
          <a:spcPct val="0"/>
        </a:spcBef>
        <a:spcAft>
          <a:spcPct val="0"/>
        </a:spcAft>
        <a:defRPr sz="1600">
          <a:solidFill>
            <a:schemeClr val="accent1"/>
          </a:solidFill>
          <a:latin typeface="Century Gothic" pitchFamily="34" charset="0"/>
        </a:defRPr>
      </a:lvl8pPr>
      <a:lvl9pPr marL="1828800" algn="r" rtl="0" fontAlgn="base">
        <a:spcBef>
          <a:spcPct val="0"/>
        </a:spcBef>
        <a:spcAft>
          <a:spcPct val="0"/>
        </a:spcAft>
        <a:defRPr sz="1600">
          <a:solidFill>
            <a:schemeClr val="accent1"/>
          </a:solidFill>
          <a:latin typeface="Century Gothic" pitchFamily="34" charset="0"/>
        </a:defRPr>
      </a:lvl9pPr>
    </p:titleStyle>
    <p:bodyStyle>
      <a:lvl1pPr marL="169863" indent="-169863" algn="l" rtl="0" eaLnBrk="0" fontAlgn="base" hangingPunct="0">
        <a:lnSpc>
          <a:spcPct val="120000"/>
        </a:lnSpc>
        <a:spcBef>
          <a:spcPct val="100000"/>
        </a:spcBef>
        <a:spcAft>
          <a:spcPct val="0"/>
        </a:spcAft>
        <a:buClr>
          <a:schemeClr val="folHlink"/>
        </a:buClr>
        <a:buChar char="•"/>
        <a:defRPr sz="2400">
          <a:solidFill>
            <a:schemeClr val="tx1"/>
          </a:solidFill>
          <a:latin typeface="+mn-lt"/>
          <a:ea typeface="+mn-ea"/>
          <a:cs typeface="+mn-cs"/>
        </a:defRPr>
      </a:lvl1pPr>
      <a:lvl2pPr marL="339725" indent="-168275" algn="l" rtl="0" eaLnBrk="0" fontAlgn="base" hangingPunct="0">
        <a:lnSpc>
          <a:spcPct val="120000"/>
        </a:lnSpc>
        <a:spcBef>
          <a:spcPct val="47000"/>
        </a:spcBef>
        <a:spcAft>
          <a:spcPct val="0"/>
        </a:spcAft>
        <a:buClr>
          <a:schemeClr val="folHlink"/>
        </a:buClr>
        <a:buChar char="–"/>
        <a:defRPr sz="1800">
          <a:solidFill>
            <a:schemeClr val="tx1"/>
          </a:solidFill>
          <a:latin typeface="+mn-lt"/>
        </a:defRPr>
      </a:lvl2pPr>
      <a:lvl3pPr marL="509588" indent="-168275" algn="l" rtl="0" eaLnBrk="0" fontAlgn="base" hangingPunct="0">
        <a:lnSpc>
          <a:spcPct val="120000"/>
        </a:lnSpc>
        <a:spcBef>
          <a:spcPct val="20000"/>
        </a:spcBef>
        <a:spcAft>
          <a:spcPct val="0"/>
        </a:spcAft>
        <a:buClr>
          <a:schemeClr val="folHlink"/>
        </a:buClr>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a:solidFill>
            <a:schemeClr val="tx1"/>
          </a:solidFill>
          <a:latin typeface="Arial" charset="0"/>
        </a:defRPr>
      </a:lvl5pPr>
      <a:lvl6pPr marL="2514600" indent="-228600" algn="l" rtl="0" fontAlgn="base">
        <a:spcBef>
          <a:spcPct val="20000"/>
        </a:spcBef>
        <a:spcAft>
          <a:spcPct val="0"/>
        </a:spcAft>
        <a:buChar char="»"/>
        <a:defRPr sz="1400">
          <a:solidFill>
            <a:schemeClr val="tx1"/>
          </a:solidFill>
          <a:latin typeface="Arial" charset="0"/>
        </a:defRPr>
      </a:lvl6pPr>
      <a:lvl7pPr marL="2971800" indent="-228600" algn="l" rtl="0" fontAlgn="base">
        <a:spcBef>
          <a:spcPct val="20000"/>
        </a:spcBef>
        <a:spcAft>
          <a:spcPct val="0"/>
        </a:spcAft>
        <a:buChar char="»"/>
        <a:defRPr sz="1400">
          <a:solidFill>
            <a:schemeClr val="tx1"/>
          </a:solidFill>
          <a:latin typeface="Arial" charset="0"/>
        </a:defRPr>
      </a:lvl7pPr>
      <a:lvl8pPr marL="3429000" indent="-228600" algn="l" rtl="0" fontAlgn="base">
        <a:spcBef>
          <a:spcPct val="20000"/>
        </a:spcBef>
        <a:spcAft>
          <a:spcPct val="0"/>
        </a:spcAft>
        <a:buChar char="»"/>
        <a:defRPr sz="1400">
          <a:solidFill>
            <a:schemeClr val="tx1"/>
          </a:solidFill>
          <a:latin typeface="Arial" charset="0"/>
        </a:defRPr>
      </a:lvl8pPr>
      <a:lvl9pPr marL="3886200" indent="-228600" algn="l" rtl="0" fontAlgn="base">
        <a:spcBef>
          <a:spcPct val="20000"/>
        </a:spcBef>
        <a:spcAft>
          <a:spcPct val="0"/>
        </a:spcAft>
        <a:buChar char="»"/>
        <a:defRPr sz="1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hyperlink" Target="mailto:TNCore.questions@tn.gov" TargetMode="External"/><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hyperlink" Target="http://www.tncore.org/" TargetMode="External"/><Relationship Id="rId2" Type="http://schemas.openxmlformats.org/officeDocument/2006/relationships/notesSlide" Target="../notesSlides/notesSlide21.xml"/><Relationship Id="rId1" Type="http://schemas.openxmlformats.org/officeDocument/2006/relationships/slideLayout" Target="../slideLayouts/slideLayout4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hyperlink" Target="http://www.tncore.org/" TargetMode="External"/><Relationship Id="rId2" Type="http://schemas.openxmlformats.org/officeDocument/2006/relationships/notesSlide" Target="../notesSlides/notesSlide28.xml"/><Relationship Id="rId1" Type="http://schemas.openxmlformats.org/officeDocument/2006/relationships/slideLayout" Target="../slideLayouts/slideLayout48.xml"/><Relationship Id="rId4" Type="http://schemas.openxmlformats.org/officeDocument/2006/relationships/hyperlink" Target="mailto:tncore.questions@tn.gov?subject=Questions%20/%20Contact%20Us%20For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ntel.tnsos.org/curricular.htm" TargetMode="External"/><Relationship Id="rId2" Type="http://schemas.openxmlformats.org/officeDocument/2006/relationships/notesSlide" Target="../notesSlides/notesSlide29.xml"/><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1.xml"/><Relationship Id="rId4" Type="http://schemas.openxmlformats.org/officeDocument/2006/relationships/hyperlink" Target="mailto:Tncore.question@tn.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8255" y="3965240"/>
            <a:ext cx="4405745" cy="434645"/>
          </a:xfrm>
        </p:spPr>
        <p:txBody>
          <a:bodyPr/>
          <a:lstStyle/>
          <a:p>
            <a:r>
              <a:rPr lang="en-US" sz="2800" dirty="0" smtClean="0"/>
              <a:t>Welcome to </a:t>
            </a:r>
            <a:r>
              <a:rPr lang="en-US" sz="2800" dirty="0" err="1" smtClean="0"/>
              <a:t>TNCore</a:t>
            </a:r>
            <a:r>
              <a:rPr lang="en-US" sz="2800" dirty="0" smtClean="0"/>
              <a:t> Summer Training!</a:t>
            </a:r>
            <a:br>
              <a:rPr lang="en-US" sz="2800" dirty="0" smtClean="0"/>
            </a:br>
            <a:r>
              <a:rPr lang="en-US" sz="2800" dirty="0"/>
              <a:t/>
            </a:r>
            <a:br>
              <a:rPr lang="en-US" sz="2800" dirty="0"/>
            </a:br>
            <a:r>
              <a:rPr lang="en-US" sz="2800" dirty="0" smtClean="0"/>
              <a:t>Day 1</a:t>
            </a:r>
            <a:br>
              <a:rPr lang="en-US" sz="2800" dirty="0" smtClean="0"/>
            </a:br>
            <a:r>
              <a:rPr lang="en-US" sz="2800" dirty="0"/>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3488367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is / What it is not</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04621360"/>
              </p:ext>
            </p:extLst>
          </p:nvPr>
        </p:nvGraphicFramePr>
        <p:xfrm>
          <a:off x="190500" y="1024599"/>
          <a:ext cx="8819828" cy="5280950"/>
        </p:xfrm>
        <a:graphic>
          <a:graphicData uri="http://schemas.openxmlformats.org/drawingml/2006/table">
            <a:tbl>
              <a:tblPr firstRow="1" bandRow="1">
                <a:tableStyleId>{5C22544A-7EE6-4342-B048-85BDC9FD1C3A}</a:tableStyleId>
              </a:tblPr>
              <a:tblGrid>
                <a:gridCol w="4129145"/>
                <a:gridCol w="4690683"/>
              </a:tblGrid>
              <a:tr h="431019">
                <a:tc>
                  <a:txBody>
                    <a:bodyPr/>
                    <a:lstStyle/>
                    <a:p>
                      <a:r>
                        <a:rPr lang="en-US" dirty="0" smtClean="0"/>
                        <a:t>What it is</a:t>
                      </a:r>
                      <a:endParaRPr lang="en-US" dirty="0"/>
                    </a:p>
                  </a:txBody>
                  <a:tcPr/>
                </a:tc>
                <a:tc>
                  <a:txBody>
                    <a:bodyPr/>
                    <a:lstStyle/>
                    <a:p>
                      <a:r>
                        <a:rPr lang="en-US" dirty="0" smtClean="0"/>
                        <a:t>What it is not</a:t>
                      </a:r>
                      <a:endParaRPr lang="en-US" dirty="0"/>
                    </a:p>
                  </a:txBody>
                  <a:tcPr/>
                </a:tc>
              </a:tr>
              <a:tr h="741764">
                <a:tc>
                  <a:txBody>
                    <a:bodyPr/>
                    <a:lstStyle/>
                    <a:p>
                      <a:r>
                        <a:rPr lang="en-US" dirty="0" smtClean="0"/>
                        <a:t>Peer led</a:t>
                      </a:r>
                      <a:r>
                        <a:rPr lang="en-US" baseline="0" dirty="0" smtClean="0"/>
                        <a:t> learning</a:t>
                      </a:r>
                      <a:endParaRPr lang="en-US" dirty="0"/>
                    </a:p>
                  </a:txBody>
                  <a:tcPr/>
                </a:tc>
                <a:tc>
                  <a:txBody>
                    <a:bodyPr/>
                    <a:lstStyle/>
                    <a:p>
                      <a:r>
                        <a:rPr lang="en-US" dirty="0" smtClean="0"/>
                        <a:t>Information updates from TDOE</a:t>
                      </a:r>
                    </a:p>
                  </a:txBody>
                  <a:tcPr/>
                </a:tc>
              </a:tr>
              <a:tr h="1077548">
                <a:tc>
                  <a:txBody>
                    <a:bodyPr/>
                    <a:lstStyle/>
                    <a:p>
                      <a:r>
                        <a:rPr lang="en-US" dirty="0" smtClean="0"/>
                        <a:t>Content</a:t>
                      </a:r>
                      <a:r>
                        <a:rPr lang="en-US" baseline="0" dirty="0" smtClean="0"/>
                        <a:t> focused – we will dive deep into understanding the expectations</a:t>
                      </a:r>
                    </a:p>
                    <a:p>
                      <a:endParaRPr lang="en-US" dirty="0"/>
                    </a:p>
                  </a:txBody>
                  <a:tcPr/>
                </a:tc>
                <a:tc>
                  <a:txBody>
                    <a:bodyPr/>
                    <a:lstStyle/>
                    <a:p>
                      <a:r>
                        <a:rPr lang="en-US" dirty="0" smtClean="0"/>
                        <a:t>Generic discussion of teaching strategies</a:t>
                      </a:r>
                    </a:p>
                  </a:txBody>
                  <a:tcPr/>
                </a:tc>
              </a:tr>
              <a:tr h="766260">
                <a:tc>
                  <a:txBody>
                    <a:bodyPr/>
                    <a:lstStyle/>
                    <a:p>
                      <a:r>
                        <a:rPr lang="en-US" dirty="0" smtClean="0"/>
                        <a:t>Focused on building our capacity</a:t>
                      </a:r>
                      <a:r>
                        <a:rPr lang="en-US" baseline="0" dirty="0" smtClean="0"/>
                        <a:t> (knowledge and skill) as educators</a:t>
                      </a:r>
                      <a:endParaRPr lang="en-US" dirty="0"/>
                    </a:p>
                  </a:txBody>
                  <a:tcPr/>
                </a:tc>
                <a:tc>
                  <a:txBody>
                    <a:bodyPr/>
                    <a:lstStyle/>
                    <a:p>
                      <a:r>
                        <a:rPr lang="en-US" dirty="0" smtClean="0"/>
                        <a:t>Mandating </a:t>
                      </a:r>
                      <a:r>
                        <a:rPr lang="en-US" baseline="0" dirty="0" smtClean="0"/>
                        <a:t>implementation of a recipe for instant success</a:t>
                      </a:r>
                    </a:p>
                  </a:txBody>
                  <a:tcPr/>
                </a:tc>
              </a:tr>
              <a:tr h="754284">
                <a:tc>
                  <a:txBody>
                    <a:bodyPr/>
                    <a:lstStyle/>
                    <a:p>
                      <a:r>
                        <a:rPr lang="en-US" dirty="0" smtClean="0"/>
                        <a:t>Focused on student achievement</a:t>
                      </a:r>
                      <a:endParaRPr lang="en-US" dirty="0"/>
                    </a:p>
                  </a:txBody>
                  <a:tcPr/>
                </a:tc>
                <a:tc>
                  <a:txBody>
                    <a:bodyPr/>
                    <a:lstStyle/>
                    <a:p>
                      <a:r>
                        <a:rPr lang="en-US" dirty="0" smtClean="0"/>
                        <a:t>Focused on compliance </a:t>
                      </a:r>
                    </a:p>
                    <a:p>
                      <a:endParaRPr lang="en-US" dirty="0"/>
                    </a:p>
                  </a:txBody>
                  <a:tcPr/>
                </a:tc>
              </a:tr>
              <a:tr h="754284">
                <a:tc>
                  <a:txBody>
                    <a:bodyPr/>
                    <a:lstStyle/>
                    <a:p>
                      <a:r>
                        <a:rPr lang="en-US" b="0" dirty="0" smtClean="0"/>
                        <a:t>Focused on your learning</a:t>
                      </a:r>
                      <a:endParaRPr lang="en-US" b="0" dirty="0"/>
                    </a:p>
                  </a:txBody>
                  <a:tcPr/>
                </a:tc>
                <a:tc>
                  <a:txBody>
                    <a:bodyPr/>
                    <a:lstStyle/>
                    <a:p>
                      <a:r>
                        <a:rPr lang="en-US" b="0" dirty="0" smtClean="0"/>
                        <a:t>Focused on preparing you to train others</a:t>
                      </a:r>
                    </a:p>
                    <a:p>
                      <a:endParaRPr lang="en-US" b="0" dirty="0"/>
                    </a:p>
                  </a:txBody>
                  <a:tcPr/>
                </a:tc>
              </a:tr>
              <a:tr h="755791">
                <a:tc>
                  <a:txBody>
                    <a:bodyPr/>
                    <a:lstStyle/>
                    <a:p>
                      <a:r>
                        <a:rPr lang="en-US" b="0" dirty="0" smtClean="0"/>
                        <a:t>Focused on instruction</a:t>
                      </a:r>
                      <a:endParaRPr lang="en-US" b="0" dirty="0"/>
                    </a:p>
                  </a:txBody>
                  <a:tcPr/>
                </a:tc>
                <a:tc>
                  <a:txBody>
                    <a:bodyPr/>
                    <a:lstStyle/>
                    <a:p>
                      <a:r>
                        <a:rPr lang="en-US" b="0" dirty="0" smtClean="0"/>
                        <a:t>Focused on </a:t>
                      </a:r>
                      <a:r>
                        <a:rPr lang="en-US" b="0" baseline="0" dirty="0" smtClean="0"/>
                        <a:t>assessment scoring (send these questions to </a:t>
                      </a:r>
                      <a:r>
                        <a:rPr lang="en-US" b="0" baseline="0" dirty="0" smtClean="0">
                          <a:hlinkClick r:id="rId3"/>
                        </a:rPr>
                        <a:t>TNCore.questions@tn.gov</a:t>
                      </a:r>
                      <a:r>
                        <a:rPr lang="en-US" b="0" baseline="0" dirty="0" smtClean="0"/>
                        <a:t>!)</a:t>
                      </a:r>
                      <a:endParaRPr lang="en-US" b="0" dirty="0"/>
                    </a:p>
                  </a:txBody>
                  <a:tcPr/>
                </a:tc>
              </a:tr>
            </a:tbl>
          </a:graphicData>
        </a:graphic>
      </p:graphicFrame>
    </p:spTree>
    <p:extLst>
      <p:ext uri="{BB962C8B-B14F-4D97-AF65-F5344CB8AC3E}">
        <p14:creationId xmlns:p14="http://schemas.microsoft.com/office/powerpoint/2010/main" val="402801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2 – parents and leaders: thoughts on education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227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sz="3200" dirty="0" smtClean="0"/>
              <a:t> What key messages resonated with you from the remarks of community members and parents?</a:t>
            </a:r>
          </a:p>
          <a:p>
            <a:r>
              <a:rPr lang="en-US" sz="3200" dirty="0" smtClean="0"/>
              <a:t>What are you most excited about for the implementation of Common Core?</a:t>
            </a:r>
          </a:p>
          <a:p>
            <a:r>
              <a:rPr lang="en-US" sz="3200" dirty="0" smtClean="0"/>
              <a:t>What are you most nervous about?</a:t>
            </a:r>
            <a:endParaRPr lang="en-US" sz="3200" dirty="0"/>
          </a:p>
        </p:txBody>
      </p:sp>
    </p:spTree>
    <p:extLst>
      <p:ext uri="{BB962C8B-B14F-4D97-AF65-F5344CB8AC3E}">
        <p14:creationId xmlns:p14="http://schemas.microsoft.com/office/powerpoint/2010/main" val="50002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Beliefs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9330288"/>
              </p:ext>
            </p:extLst>
          </p:nvPr>
        </p:nvGraphicFramePr>
        <p:xfrm>
          <a:off x="170973" y="1050379"/>
          <a:ext cx="8817320" cy="5349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58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3</a:t>
            </a:r>
            <a:r>
              <a:rPr lang="en-US" dirty="0"/>
              <a:t> </a:t>
            </a:r>
            <a:r>
              <a:rPr lang="en-US" dirty="0" smtClean="0"/>
              <a:t>- TN DOE: Context on this training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144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Day 1 (ELA 4-12 &amp; Literacy)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493445"/>
              </p:ext>
            </p:extLst>
          </p:nvPr>
        </p:nvGraphicFramePr>
        <p:xfrm>
          <a:off x="457200" y="1341438"/>
          <a:ext cx="8229600" cy="4830762"/>
        </p:xfrm>
        <a:graphic>
          <a:graphicData uri="http://schemas.openxmlformats.org/drawingml/2006/table">
            <a:tbl>
              <a:tblPr firstRow="1" bandRow="1">
                <a:tableStyleId>{5C22544A-7EE6-4342-B048-85BDC9FD1C3A}</a:tableStyleId>
              </a:tblPr>
              <a:tblGrid>
                <a:gridCol w="2229518"/>
                <a:gridCol w="6000082"/>
              </a:tblGrid>
              <a:tr h="805127">
                <a:tc>
                  <a:txBody>
                    <a:bodyPr/>
                    <a:lstStyle/>
                    <a:p>
                      <a:r>
                        <a:rPr lang="en-US" sz="2400" dirty="0" smtClean="0"/>
                        <a:t>Time</a:t>
                      </a:r>
                      <a:endParaRPr lang="en-US" sz="2400" dirty="0"/>
                    </a:p>
                  </a:txBody>
                  <a:tcPr/>
                </a:tc>
                <a:tc>
                  <a:txBody>
                    <a:bodyPr/>
                    <a:lstStyle/>
                    <a:p>
                      <a:r>
                        <a:rPr lang="en-US" sz="2400" dirty="0" smtClean="0"/>
                        <a:t>Session</a:t>
                      </a:r>
                      <a:endParaRPr lang="en-US" sz="2400" dirty="0"/>
                    </a:p>
                  </a:txBody>
                  <a:tcPr/>
                </a:tc>
              </a:tr>
              <a:tr h="805127">
                <a:tc>
                  <a:txBody>
                    <a:bodyPr/>
                    <a:lstStyle/>
                    <a:p>
                      <a:r>
                        <a:rPr lang="en-US" sz="2400" dirty="0" smtClean="0"/>
                        <a:t>8:00 - 8:45</a:t>
                      </a:r>
                      <a:endParaRPr lang="en-US" sz="2400" dirty="0"/>
                    </a:p>
                  </a:txBody>
                  <a:tcPr/>
                </a:tc>
                <a:tc>
                  <a:txBody>
                    <a:bodyPr/>
                    <a:lstStyle/>
                    <a:p>
                      <a:r>
                        <a:rPr lang="en-US" sz="2400" dirty="0" smtClean="0"/>
                        <a:t>Opening Session Part 1</a:t>
                      </a:r>
                      <a:endParaRPr lang="en-US" sz="2400" dirty="0"/>
                    </a:p>
                  </a:txBody>
                  <a:tcPr/>
                </a:tc>
              </a:tr>
              <a:tr h="805127">
                <a:tc>
                  <a:txBody>
                    <a:bodyPr/>
                    <a:lstStyle/>
                    <a:p>
                      <a:r>
                        <a:rPr lang="en-US" sz="2400" dirty="0" smtClean="0"/>
                        <a:t>8:45 – 10:15</a:t>
                      </a:r>
                      <a:endParaRPr lang="en-US" sz="2400" dirty="0"/>
                    </a:p>
                  </a:txBody>
                  <a:tcPr/>
                </a:tc>
                <a:tc>
                  <a:txBody>
                    <a:bodyPr/>
                    <a:lstStyle/>
                    <a:p>
                      <a:r>
                        <a:rPr lang="en-US" sz="2400" dirty="0" smtClean="0"/>
                        <a:t>CRA Work Time</a:t>
                      </a:r>
                      <a:endParaRPr lang="en-US" sz="2400" dirty="0"/>
                    </a:p>
                  </a:txBody>
                  <a:tcPr/>
                </a:tc>
              </a:tr>
              <a:tr h="805127">
                <a:tc>
                  <a:txBody>
                    <a:bodyPr/>
                    <a:lstStyle/>
                    <a:p>
                      <a:r>
                        <a:rPr lang="en-US" sz="2400" dirty="0" smtClean="0"/>
                        <a:t>10:15  - 11:30</a:t>
                      </a:r>
                      <a:endParaRPr lang="en-US" sz="2400" dirty="0"/>
                    </a:p>
                  </a:txBody>
                  <a:tcPr/>
                </a:tc>
                <a:tc>
                  <a:txBody>
                    <a:bodyPr/>
                    <a:lstStyle/>
                    <a:p>
                      <a:r>
                        <a:rPr lang="en-US" sz="2400" dirty="0" smtClean="0"/>
                        <a:t>Module 1</a:t>
                      </a:r>
                      <a:endParaRPr lang="en-US" sz="2400" dirty="0"/>
                    </a:p>
                  </a:txBody>
                  <a:tcPr/>
                </a:tc>
              </a:tr>
              <a:tr h="805127">
                <a:tc>
                  <a:txBody>
                    <a:bodyPr/>
                    <a:lstStyle/>
                    <a:p>
                      <a:r>
                        <a:rPr lang="en-US" sz="2400" dirty="0" smtClean="0"/>
                        <a:t>11:30 –</a:t>
                      </a:r>
                      <a:r>
                        <a:rPr lang="en-US" sz="2400" baseline="0" dirty="0" smtClean="0"/>
                        <a:t> 1:00</a:t>
                      </a:r>
                      <a:endParaRPr lang="en-US" sz="2400" dirty="0"/>
                    </a:p>
                  </a:txBody>
                  <a:tcPr/>
                </a:tc>
                <a:tc>
                  <a:txBody>
                    <a:bodyPr/>
                    <a:lstStyle/>
                    <a:p>
                      <a:r>
                        <a:rPr lang="en-US" sz="2400" dirty="0" smtClean="0"/>
                        <a:t>Lunch</a:t>
                      </a:r>
                      <a:endParaRPr lang="en-US" sz="2400" dirty="0"/>
                    </a:p>
                  </a:txBody>
                  <a:tcPr/>
                </a:tc>
              </a:tr>
              <a:tr h="805127">
                <a:tc>
                  <a:txBody>
                    <a:bodyPr/>
                    <a:lstStyle/>
                    <a:p>
                      <a:r>
                        <a:rPr lang="en-US" sz="2400" dirty="0" smtClean="0"/>
                        <a:t>1:00 -</a:t>
                      </a:r>
                      <a:r>
                        <a:rPr lang="en-US" sz="2400" baseline="0" dirty="0" smtClean="0"/>
                        <a:t> 4</a:t>
                      </a:r>
                      <a:r>
                        <a:rPr lang="en-US" sz="2400" dirty="0" smtClean="0"/>
                        <a:t>:15</a:t>
                      </a:r>
                      <a:endParaRPr lang="en-US" sz="2400" dirty="0"/>
                    </a:p>
                  </a:txBody>
                  <a:tcPr/>
                </a:tc>
                <a:tc>
                  <a:txBody>
                    <a:bodyPr/>
                    <a:lstStyle/>
                    <a:p>
                      <a:r>
                        <a:rPr lang="en-US" sz="2400" dirty="0" smtClean="0"/>
                        <a:t>Module 1</a:t>
                      </a:r>
                      <a:r>
                        <a:rPr lang="en-US" sz="2400" baseline="0" dirty="0" smtClean="0"/>
                        <a:t> &amp; 2</a:t>
                      </a:r>
                      <a:endParaRPr lang="en-US" sz="2400" dirty="0"/>
                    </a:p>
                  </a:txBody>
                  <a:tcPr/>
                </a:tc>
              </a:tr>
            </a:tbl>
          </a:graphicData>
        </a:graphic>
      </p:graphicFrame>
    </p:spTree>
    <p:extLst>
      <p:ext uri="{BB962C8B-B14F-4D97-AF65-F5344CB8AC3E}">
        <p14:creationId xmlns:p14="http://schemas.microsoft.com/office/powerpoint/2010/main" val="2127074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Day 2 </a:t>
            </a:r>
            <a:r>
              <a:rPr lang="en-US" dirty="0"/>
              <a:t>(ELA 4-12 &amp; Literacy)</a:t>
            </a:r>
          </a:p>
        </p:txBody>
      </p:sp>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2235491157"/>
              </p:ext>
            </p:extLst>
          </p:nvPr>
        </p:nvGraphicFramePr>
        <p:xfrm>
          <a:off x="361950" y="1066800"/>
          <a:ext cx="8229600" cy="5219700"/>
        </p:xfrm>
        <a:graphic>
          <a:graphicData uri="http://schemas.openxmlformats.org/drawingml/2006/table">
            <a:tbl>
              <a:tblPr firstRow="1" bandRow="1">
                <a:tableStyleId>{5C22544A-7EE6-4342-B048-85BDC9FD1C3A}</a:tableStyleId>
              </a:tblPr>
              <a:tblGrid>
                <a:gridCol w="2229518"/>
                <a:gridCol w="6000082"/>
              </a:tblGrid>
              <a:tr h="1043940">
                <a:tc>
                  <a:txBody>
                    <a:bodyPr/>
                    <a:lstStyle/>
                    <a:p>
                      <a:r>
                        <a:rPr lang="en-US" sz="2400" dirty="0" smtClean="0"/>
                        <a:t>Time</a:t>
                      </a:r>
                      <a:endParaRPr lang="en-US" sz="2400" dirty="0"/>
                    </a:p>
                  </a:txBody>
                  <a:tcPr/>
                </a:tc>
                <a:tc>
                  <a:txBody>
                    <a:bodyPr/>
                    <a:lstStyle/>
                    <a:p>
                      <a:r>
                        <a:rPr lang="en-US" sz="2400" dirty="0" smtClean="0"/>
                        <a:t>Session</a:t>
                      </a:r>
                      <a:endParaRPr lang="en-US" sz="2400" dirty="0"/>
                    </a:p>
                  </a:txBody>
                  <a:tcPr/>
                </a:tc>
              </a:tr>
              <a:tr h="1043940">
                <a:tc>
                  <a:txBody>
                    <a:bodyPr/>
                    <a:lstStyle/>
                    <a:p>
                      <a:r>
                        <a:rPr lang="en-US" sz="2400" dirty="0" smtClean="0"/>
                        <a:t>8:00 – 8:30</a:t>
                      </a:r>
                      <a:endParaRPr lang="en-US" sz="2400" dirty="0"/>
                    </a:p>
                  </a:txBody>
                  <a:tcPr/>
                </a:tc>
                <a:tc>
                  <a:txBody>
                    <a:bodyPr/>
                    <a:lstStyle/>
                    <a:p>
                      <a:r>
                        <a:rPr lang="en-US" sz="2400" dirty="0" smtClean="0"/>
                        <a:t>Opening Session Part 2 </a:t>
                      </a:r>
                      <a:endParaRPr lang="en-US" sz="2400" dirty="0"/>
                    </a:p>
                  </a:txBody>
                  <a:tcPr/>
                </a:tc>
              </a:tr>
              <a:tr h="1043940">
                <a:tc>
                  <a:txBody>
                    <a:bodyPr/>
                    <a:lstStyle/>
                    <a:p>
                      <a:r>
                        <a:rPr lang="en-US" sz="2400" dirty="0" smtClean="0"/>
                        <a:t>8:30 – 11:30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Module 2 &amp; 3</a:t>
                      </a:r>
                    </a:p>
                    <a:p>
                      <a:endParaRPr lang="en-US" sz="2400" dirty="0"/>
                    </a:p>
                  </a:txBody>
                  <a:tcPr/>
                </a:tc>
              </a:tr>
              <a:tr h="1043940">
                <a:tc>
                  <a:txBody>
                    <a:bodyPr/>
                    <a:lstStyle/>
                    <a:p>
                      <a:r>
                        <a:rPr lang="en-US" sz="2400" dirty="0" smtClean="0"/>
                        <a:t>11:30 – 1:00</a:t>
                      </a:r>
                      <a:endParaRPr lang="en-US" sz="2400" dirty="0"/>
                    </a:p>
                  </a:txBody>
                  <a:tcPr/>
                </a:tc>
                <a:tc>
                  <a:txBody>
                    <a:bodyPr/>
                    <a:lstStyle/>
                    <a:p>
                      <a:r>
                        <a:rPr lang="en-US" sz="2400" dirty="0" smtClean="0"/>
                        <a:t>Lunch</a:t>
                      </a:r>
                      <a:endParaRPr lang="en-US" sz="2400" dirty="0"/>
                    </a:p>
                  </a:txBody>
                  <a:tcPr/>
                </a:tc>
              </a:tr>
              <a:tr h="1043940">
                <a:tc>
                  <a:txBody>
                    <a:bodyPr/>
                    <a:lstStyle/>
                    <a:p>
                      <a:r>
                        <a:rPr lang="en-US" sz="2400" dirty="0" smtClean="0"/>
                        <a:t>1:00 –</a:t>
                      </a:r>
                      <a:r>
                        <a:rPr lang="en-US" sz="2400" baseline="0" dirty="0" smtClean="0"/>
                        <a:t> 4:15</a:t>
                      </a:r>
                      <a:endParaRPr lang="en-US" sz="2400" dirty="0"/>
                    </a:p>
                  </a:txBody>
                  <a:tcPr/>
                </a:tc>
                <a:tc>
                  <a:txBody>
                    <a:bodyPr/>
                    <a:lstStyle/>
                    <a:p>
                      <a:r>
                        <a:rPr lang="en-US" sz="2400" dirty="0" smtClean="0"/>
                        <a:t>Module 3 &amp; 4</a:t>
                      </a:r>
                      <a:endParaRPr lang="en-US" sz="2400" dirty="0"/>
                    </a:p>
                  </a:txBody>
                  <a:tcPr/>
                </a:tc>
              </a:tr>
            </a:tbl>
          </a:graphicData>
        </a:graphic>
      </p:graphicFrame>
    </p:spTree>
    <p:extLst>
      <p:ext uri="{BB962C8B-B14F-4D97-AF65-F5344CB8AC3E}">
        <p14:creationId xmlns:p14="http://schemas.microsoft.com/office/powerpoint/2010/main" val="121608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Day 3 </a:t>
            </a:r>
            <a:r>
              <a:rPr lang="en-US" dirty="0"/>
              <a:t>(ELA 4-12 &amp; Literacy)</a:t>
            </a:r>
          </a:p>
        </p:txBody>
      </p:sp>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4080968966"/>
              </p:ext>
            </p:extLst>
          </p:nvPr>
        </p:nvGraphicFramePr>
        <p:xfrm>
          <a:off x="457200" y="1524000"/>
          <a:ext cx="8229600" cy="4667250"/>
        </p:xfrm>
        <a:graphic>
          <a:graphicData uri="http://schemas.openxmlformats.org/drawingml/2006/table">
            <a:tbl>
              <a:tblPr firstRow="1" bandRow="1">
                <a:tableStyleId>{5C22544A-7EE6-4342-B048-85BDC9FD1C3A}</a:tableStyleId>
              </a:tblPr>
              <a:tblGrid>
                <a:gridCol w="2229518"/>
                <a:gridCol w="6000082"/>
              </a:tblGrid>
              <a:tr h="933450">
                <a:tc>
                  <a:txBody>
                    <a:bodyPr/>
                    <a:lstStyle/>
                    <a:p>
                      <a:r>
                        <a:rPr lang="en-US" sz="2400" dirty="0" smtClean="0"/>
                        <a:t>Time</a:t>
                      </a:r>
                      <a:endParaRPr lang="en-US" sz="2400" dirty="0"/>
                    </a:p>
                  </a:txBody>
                  <a:tcPr/>
                </a:tc>
                <a:tc>
                  <a:txBody>
                    <a:bodyPr/>
                    <a:lstStyle/>
                    <a:p>
                      <a:r>
                        <a:rPr lang="en-US" sz="2400" dirty="0" smtClean="0"/>
                        <a:t>Session</a:t>
                      </a:r>
                      <a:endParaRPr lang="en-US" sz="2400" dirty="0"/>
                    </a:p>
                  </a:txBody>
                  <a:tcPr/>
                </a:tc>
              </a:tr>
              <a:tr h="933450">
                <a:tc>
                  <a:txBody>
                    <a:bodyPr/>
                    <a:lstStyle/>
                    <a:p>
                      <a:r>
                        <a:rPr lang="en-US" sz="2400" dirty="0" smtClean="0"/>
                        <a:t>8:00 – 11:00</a:t>
                      </a:r>
                      <a:endParaRPr lang="en-US" sz="2400" dirty="0"/>
                    </a:p>
                  </a:txBody>
                  <a:tcPr/>
                </a:tc>
                <a:tc>
                  <a:txBody>
                    <a:bodyPr/>
                    <a:lstStyle/>
                    <a:p>
                      <a:r>
                        <a:rPr lang="en-US" sz="2400" dirty="0" smtClean="0"/>
                        <a:t>Module 4 &amp; 5</a:t>
                      </a:r>
                      <a:endParaRPr lang="en-US" sz="2400" dirty="0"/>
                    </a:p>
                  </a:txBody>
                  <a:tcPr/>
                </a:tc>
              </a:tr>
              <a:tr h="933450">
                <a:tc>
                  <a:txBody>
                    <a:bodyPr/>
                    <a:lstStyle/>
                    <a:p>
                      <a:r>
                        <a:rPr lang="en-US" sz="2400" dirty="0" smtClean="0"/>
                        <a:t>11:00 – 12:30</a:t>
                      </a:r>
                      <a:endParaRPr lang="en-US" sz="2400" dirty="0"/>
                    </a:p>
                  </a:txBody>
                  <a:tcPr/>
                </a:tc>
                <a:tc>
                  <a:txBody>
                    <a:bodyPr/>
                    <a:lstStyle/>
                    <a:p>
                      <a:r>
                        <a:rPr lang="en-US" sz="2400" dirty="0" smtClean="0"/>
                        <a:t>Lunch</a:t>
                      </a:r>
                      <a:endParaRPr lang="en-US" sz="2400" dirty="0"/>
                    </a:p>
                  </a:txBody>
                  <a:tcPr/>
                </a:tc>
              </a:tr>
              <a:tr h="933450">
                <a:tc>
                  <a:txBody>
                    <a:bodyPr/>
                    <a:lstStyle/>
                    <a:p>
                      <a:r>
                        <a:rPr lang="en-US" sz="2400" dirty="0" smtClean="0"/>
                        <a:t>12:30 –</a:t>
                      </a:r>
                      <a:r>
                        <a:rPr lang="en-US" sz="2400" baseline="0" dirty="0" smtClean="0"/>
                        <a:t> 3:45</a:t>
                      </a:r>
                      <a:endParaRPr lang="en-US" sz="2400" dirty="0"/>
                    </a:p>
                  </a:txBody>
                  <a:tcPr/>
                </a:tc>
                <a:tc>
                  <a:txBody>
                    <a:bodyPr/>
                    <a:lstStyle/>
                    <a:p>
                      <a:r>
                        <a:rPr lang="en-US" sz="2400" dirty="0" smtClean="0"/>
                        <a:t>Module 5</a:t>
                      </a:r>
                      <a:endParaRPr lang="en-US" sz="2400" dirty="0"/>
                    </a:p>
                  </a:txBody>
                  <a:tcPr/>
                </a:tc>
              </a:tr>
              <a:tr h="933450">
                <a:tc>
                  <a:txBody>
                    <a:bodyPr/>
                    <a:lstStyle/>
                    <a:p>
                      <a:r>
                        <a:rPr lang="en-US" sz="2400" dirty="0" smtClean="0"/>
                        <a:t>3:45 – 4:15</a:t>
                      </a:r>
                      <a:endParaRPr lang="en-US" sz="2400" dirty="0"/>
                    </a:p>
                  </a:txBody>
                  <a:tcPr/>
                </a:tc>
                <a:tc>
                  <a:txBody>
                    <a:bodyPr/>
                    <a:lstStyle/>
                    <a:p>
                      <a:r>
                        <a:rPr lang="en-US" sz="2400" dirty="0" smtClean="0"/>
                        <a:t>Closing Session</a:t>
                      </a:r>
                      <a:endParaRPr lang="en-US" sz="2400" dirty="0"/>
                    </a:p>
                  </a:txBody>
                  <a:tcPr/>
                </a:tc>
              </a:tr>
            </a:tbl>
          </a:graphicData>
        </a:graphic>
      </p:graphicFrame>
    </p:spTree>
    <p:extLst>
      <p:ext uri="{BB962C8B-B14F-4D97-AF65-F5344CB8AC3E}">
        <p14:creationId xmlns:p14="http://schemas.microsoft.com/office/powerpoint/2010/main" val="195838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4 – ELA core coaches: Thoughts on education and this training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575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8255" y="3965240"/>
            <a:ext cx="4405745" cy="434645"/>
          </a:xfrm>
        </p:spPr>
        <p:txBody>
          <a:bodyPr/>
          <a:lstStyle/>
          <a:p>
            <a:r>
              <a:rPr lang="en-US" dirty="0" smtClean="0"/>
              <a:t>Opening Session Module 2</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30436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smtClean="0"/>
              <a:t>Welcome!</a:t>
            </a:r>
            <a:endParaRPr lang="en-US" sz="4400" dirty="0"/>
          </a:p>
        </p:txBody>
      </p:sp>
      <p:sp>
        <p:nvSpPr>
          <p:cNvPr id="5" name="Content Placeholder 4"/>
          <p:cNvSpPr>
            <a:spLocks noGrp="1"/>
          </p:cNvSpPr>
          <p:nvPr>
            <p:ph idx="1"/>
          </p:nvPr>
        </p:nvSpPr>
        <p:spPr>
          <a:xfrm>
            <a:off x="161925" y="1439863"/>
            <a:ext cx="8820150" cy="1341437"/>
          </a:xfrm>
        </p:spPr>
        <p:txBody>
          <a:bodyPr/>
          <a:lstStyle/>
          <a:p>
            <a:r>
              <a:rPr lang="en-US" sz="3200" dirty="0" smtClean="0"/>
              <a:t>Please </a:t>
            </a:r>
            <a:r>
              <a:rPr lang="en-US" sz="3200" dirty="0"/>
              <a:t>create a table tent, with your </a:t>
            </a:r>
            <a:r>
              <a:rPr lang="en-US" sz="3200" dirty="0" smtClean="0"/>
              <a:t>first name </a:t>
            </a:r>
            <a:r>
              <a:rPr lang="en-US" sz="3200" dirty="0"/>
              <a:t>on both sides, once you find your seat.</a:t>
            </a:r>
            <a:r>
              <a:rPr lang="en-US" dirty="0"/>
              <a:t/>
            </a:r>
            <a:br>
              <a:rPr lang="en-US" dirty="0"/>
            </a:br>
            <a:endParaRPr lang="en-US" dirty="0"/>
          </a:p>
        </p:txBody>
      </p:sp>
    </p:spTree>
    <p:extLst>
      <p:ext uri="{BB962C8B-B14F-4D97-AF65-F5344CB8AC3E}">
        <p14:creationId xmlns:p14="http://schemas.microsoft.com/office/powerpoint/2010/main" val="1218834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5 - </a:t>
            </a:r>
            <a:r>
              <a:rPr lang="en-US" dirty="0" err="1" smtClean="0"/>
              <a:t>tN</a:t>
            </a:r>
            <a:r>
              <a:rPr lang="en-US" dirty="0" smtClean="0"/>
              <a:t> doe: common core transition plan, 4-12 ELA &amp; Literacy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959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Welcome to </a:t>
            </a:r>
            <a:r>
              <a:rPr lang="en-US" smtClean="0">
                <a:hlinkClick r:id="rId3"/>
              </a:rPr>
              <a:t>www.tncore.org</a:t>
            </a:r>
            <a:r>
              <a:rPr lang="en-US" smtClean="0"/>
              <a:t>! </a:t>
            </a:r>
            <a:endParaRPr lang="en-US" dirty="0"/>
          </a:p>
        </p:txBody>
      </p:sp>
      <p:sp>
        <p:nvSpPr>
          <p:cNvPr id="7" name="Content Placeholder 6"/>
          <p:cNvSpPr>
            <a:spLocks noGrp="1"/>
          </p:cNvSpPr>
          <p:nvPr>
            <p:ph idx="1"/>
          </p:nvPr>
        </p:nvSpPr>
        <p:spPr/>
        <p:txBody>
          <a:bodyPr/>
          <a:lstStyle/>
          <a:p>
            <a:endParaRPr lang="en-US"/>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066800"/>
            <a:ext cx="6774873" cy="533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564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Available Resources</a:t>
            </a:r>
            <a:endParaRPr lang="en-US" dirty="0"/>
          </a:p>
        </p:txBody>
      </p:sp>
      <p:sp>
        <p:nvSpPr>
          <p:cNvPr id="3" name="Content Placeholder 2"/>
          <p:cNvSpPr>
            <a:spLocks noGrp="1"/>
          </p:cNvSpPr>
          <p:nvPr>
            <p:ph sz="half" idx="2"/>
          </p:nvPr>
        </p:nvSpPr>
        <p:spPr>
          <a:xfrm>
            <a:off x="734008" y="5197151"/>
            <a:ext cx="6934288" cy="1143000"/>
          </a:xfrm>
        </p:spPr>
        <p:txBody>
          <a:bodyPr/>
          <a:lstStyle/>
          <a:p>
            <a:r>
              <a:rPr lang="en-US" sz="2000" dirty="0" smtClean="0"/>
              <a:t> 2013-2014 Common Core Implementation Plan</a:t>
            </a:r>
          </a:p>
          <a:p>
            <a:r>
              <a:rPr lang="en-US" sz="2000" dirty="0" smtClean="0"/>
              <a:t> Common Core History and Fact Sheet</a:t>
            </a:r>
            <a:endParaRPr lang="en-US" sz="2000"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990600"/>
            <a:ext cx="690629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05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ELA &amp; Literacy Resources on www.TNCore.org</a:t>
            </a:r>
            <a:endParaRPr lang="en-US" dirty="0"/>
          </a:p>
        </p:txBody>
      </p:sp>
      <p:sp>
        <p:nvSpPr>
          <p:cNvPr id="5" name="Content Placeholder 4"/>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997433"/>
            <a:ext cx="8172449" cy="551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89585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82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Curricular Resources</a:t>
            </a:r>
            <a:endParaRPr lang="en-US" dirty="0"/>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9" y="1028701"/>
            <a:ext cx="8307161" cy="539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076450" y="4095749"/>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619500" y="6062769"/>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820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Complexity Resources</a:t>
            </a:r>
            <a:endParaRPr lang="en-US" dirty="0"/>
          </a:p>
        </p:txBody>
      </p:sp>
      <p:sp>
        <p:nvSpPr>
          <p:cNvPr id="5" name="Content Placeholder 4"/>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8" y="1352550"/>
            <a:ext cx="886690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21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Dropped SPIs</a:t>
            </a: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976313"/>
            <a:ext cx="9086850" cy="511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381250" y="489585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301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Dropped SPIs</a:t>
            </a:r>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983031"/>
            <a:ext cx="6610350" cy="552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61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1"/>
            <a:ext cx="6858000" cy="762000"/>
          </a:xfrm>
        </p:spPr>
        <p:txBody>
          <a:bodyPr/>
          <a:lstStyle/>
          <a:p>
            <a:r>
              <a:rPr lang="en-US" dirty="0" smtClean="0"/>
              <a:t>Log-in Information</a:t>
            </a:r>
            <a:endParaRPr lang="en-US" dirty="0"/>
          </a:p>
        </p:txBody>
      </p:sp>
      <p:sp>
        <p:nvSpPr>
          <p:cNvPr id="3" name="Content Placeholder 2"/>
          <p:cNvSpPr>
            <a:spLocks noGrp="1"/>
          </p:cNvSpPr>
          <p:nvPr>
            <p:ph type="body" idx="1"/>
          </p:nvPr>
        </p:nvSpPr>
        <p:spPr>
          <a:xfrm>
            <a:off x="221673" y="1371600"/>
            <a:ext cx="8503227" cy="5105399"/>
          </a:xfrm>
        </p:spPr>
        <p:txBody>
          <a:bodyPr/>
          <a:lstStyle/>
          <a:p>
            <a:pPr marL="342900" indent="-342900">
              <a:buFont typeface="Arial" pitchFamily="34" charset="0"/>
              <a:buChar char="•"/>
            </a:pPr>
            <a:r>
              <a:rPr lang="en-US" sz="2400" dirty="0"/>
              <a:t>Tennessee provides all educators with access to the resources on </a:t>
            </a:r>
            <a:r>
              <a:rPr lang="en-US" sz="2400" dirty="0">
                <a:hlinkClick r:id="rId3"/>
              </a:rPr>
              <a:t>www.TNCore.org</a:t>
            </a:r>
            <a:endParaRPr lang="en-US" sz="2400" dirty="0"/>
          </a:p>
          <a:p>
            <a:pPr marL="342900" indent="-342900">
              <a:buFont typeface="Arial" pitchFamily="34" charset="0"/>
              <a:buChar char="•"/>
            </a:pPr>
            <a:r>
              <a:rPr lang="en-US" sz="2400" dirty="0"/>
              <a:t>Some of the materials may be password protected.  </a:t>
            </a:r>
            <a:r>
              <a:rPr lang="en-US" sz="2400" dirty="0" smtClean="0"/>
              <a:t>All </a:t>
            </a:r>
            <a:r>
              <a:rPr lang="en-US" sz="2400" dirty="0"/>
              <a:t>teachers may </a:t>
            </a:r>
            <a:r>
              <a:rPr lang="en-US" sz="2400" dirty="0" smtClean="0"/>
              <a:t>access these materials. Contact </a:t>
            </a:r>
            <a:r>
              <a:rPr lang="en-US" sz="2400" dirty="0"/>
              <a:t>your local school administrator or </a:t>
            </a:r>
            <a:r>
              <a:rPr lang="en-US" sz="2400" dirty="0">
                <a:hlinkClick r:id="rId4"/>
              </a:rPr>
              <a:t>tncore.questions@tn.gov</a:t>
            </a:r>
            <a:r>
              <a:rPr lang="en-US" sz="2400" dirty="0"/>
              <a:t> for the current </a:t>
            </a:r>
            <a:r>
              <a:rPr lang="en-US" sz="2400" dirty="0" err="1"/>
              <a:t>UserID</a:t>
            </a:r>
            <a:r>
              <a:rPr lang="en-US" sz="2400" dirty="0"/>
              <a:t> and password</a:t>
            </a:r>
            <a:endParaRPr lang="en-US" sz="2200" dirty="0"/>
          </a:p>
          <a:p>
            <a:pPr marL="342900" indent="-342900">
              <a:buFont typeface="Arial" pitchFamily="34" charset="0"/>
              <a:buChar char="•"/>
            </a:pPr>
            <a:r>
              <a:rPr lang="en-US" sz="2400" dirty="0"/>
              <a:t>You may share this log-in information with your TN colleagues </a:t>
            </a:r>
            <a:r>
              <a:rPr lang="en-US" sz="2400" dirty="0" smtClean="0"/>
              <a:t>to access the information on </a:t>
            </a:r>
            <a:r>
              <a:rPr lang="en-US" sz="2400" dirty="0" smtClean="0">
                <a:hlinkClick r:id="rId3"/>
              </a:rPr>
              <a:t>www.TNCore.org</a:t>
            </a:r>
            <a:r>
              <a:rPr lang="en-US" sz="2400" dirty="0" smtClean="0"/>
              <a:t>.</a:t>
            </a:r>
            <a:endParaRPr lang="en-US" sz="2400" dirty="0"/>
          </a:p>
          <a:p>
            <a:pPr marL="0" indent="0">
              <a:buNone/>
            </a:pPr>
            <a:endParaRPr lang="en-US" dirty="0"/>
          </a:p>
        </p:txBody>
      </p:sp>
    </p:spTree>
    <p:extLst>
      <p:ext uri="{BB962C8B-B14F-4D97-AF65-F5344CB8AC3E}">
        <p14:creationId xmlns:p14="http://schemas.microsoft.com/office/powerpoint/2010/main" val="1754952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0" y="142504"/>
            <a:ext cx="6951270" cy="724395"/>
          </a:xfrm>
        </p:spPr>
        <p:txBody>
          <a:bodyPr>
            <a:normAutofit fontScale="90000"/>
          </a:bodyPr>
          <a:lstStyle/>
          <a:p>
            <a:r>
              <a:rPr lang="en-US" dirty="0" smtClean="0"/>
              <a:t>Additional Resources: Tennessee Electronic Library</a:t>
            </a:r>
            <a:endParaRPr lang="en-US" dirty="0"/>
          </a:p>
        </p:txBody>
      </p:sp>
      <p:sp>
        <p:nvSpPr>
          <p:cNvPr id="3" name="Content Placeholder 2"/>
          <p:cNvSpPr>
            <a:spLocks noGrp="1"/>
          </p:cNvSpPr>
          <p:nvPr>
            <p:ph idx="1"/>
          </p:nvPr>
        </p:nvSpPr>
        <p:spPr>
          <a:xfrm>
            <a:off x="0" y="5219699"/>
            <a:ext cx="9125939" cy="906463"/>
          </a:xfrm>
        </p:spPr>
        <p:txBody>
          <a:bodyPr/>
          <a:lstStyle/>
          <a:p>
            <a:pPr marL="0" indent="0" algn="ctr">
              <a:buNone/>
            </a:pPr>
            <a:r>
              <a:rPr lang="en-US" sz="4000" dirty="0">
                <a:hlinkClick r:id="rId3"/>
              </a:rPr>
              <a:t>http://www.tntel.tnsos.org/curricular.htm</a:t>
            </a:r>
            <a:endParaRPr lang="en-US" sz="40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062038"/>
            <a:ext cx="5676180"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969" y="1652588"/>
            <a:ext cx="4728656"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47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400" dirty="0" smtClean="0"/>
              <a:t>Introductions</a:t>
            </a:r>
            <a:endParaRPr lang="en-US" sz="4400" dirty="0"/>
          </a:p>
        </p:txBody>
      </p:sp>
      <p:sp>
        <p:nvSpPr>
          <p:cNvPr id="6" name="Content Placeholder 5"/>
          <p:cNvSpPr>
            <a:spLocks noGrp="1"/>
          </p:cNvSpPr>
          <p:nvPr>
            <p:ph idx="1"/>
          </p:nvPr>
        </p:nvSpPr>
        <p:spPr/>
        <p:txBody>
          <a:bodyPr/>
          <a:lstStyle/>
          <a:p>
            <a:r>
              <a:rPr lang="en-US" sz="3600" dirty="0" smtClean="0"/>
              <a:t> Name</a:t>
            </a:r>
          </a:p>
          <a:p>
            <a:r>
              <a:rPr lang="en-US" sz="3600" dirty="0"/>
              <a:t> </a:t>
            </a:r>
            <a:r>
              <a:rPr lang="en-US" sz="3600" dirty="0" smtClean="0"/>
              <a:t>School</a:t>
            </a:r>
          </a:p>
          <a:p>
            <a:r>
              <a:rPr lang="en-US" sz="3600" dirty="0"/>
              <a:t> </a:t>
            </a:r>
            <a:r>
              <a:rPr lang="en-US" sz="3600" dirty="0" smtClean="0"/>
              <a:t>What is your favorite thing about teaching this subject?</a:t>
            </a:r>
            <a:endParaRPr lang="en-US" sz="3600" dirty="0"/>
          </a:p>
        </p:txBody>
      </p:sp>
    </p:spTree>
    <p:extLst>
      <p:ext uri="{BB962C8B-B14F-4D97-AF65-F5344CB8AC3E}">
        <p14:creationId xmlns:p14="http://schemas.microsoft.com/office/powerpoint/2010/main" val="2643948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new resources be added?</a:t>
            </a:r>
            <a:endParaRPr lang="en-US" dirty="0"/>
          </a:p>
        </p:txBody>
      </p:sp>
      <p:sp>
        <p:nvSpPr>
          <p:cNvPr id="3" name="Content Placeholder 2"/>
          <p:cNvSpPr>
            <a:spLocks noGrp="1"/>
          </p:cNvSpPr>
          <p:nvPr>
            <p:ph sz="half" idx="1"/>
          </p:nvPr>
        </p:nvSpPr>
        <p:spPr/>
        <p:txBody>
          <a:bodyPr/>
          <a:lstStyle/>
          <a:p>
            <a:r>
              <a:rPr lang="en-US" dirty="0"/>
              <a:t> </a:t>
            </a:r>
            <a:r>
              <a:rPr lang="en-US" sz="2400" dirty="0" smtClean="0"/>
              <a:t>New resources for ELA </a:t>
            </a:r>
            <a:r>
              <a:rPr lang="en-US" sz="2400" dirty="0"/>
              <a:t> </a:t>
            </a:r>
            <a:r>
              <a:rPr lang="en-US" sz="2400" dirty="0" smtClean="0"/>
              <a:t>&amp; Literacy are scheduled to be added to the TNCore website by August 1.</a:t>
            </a:r>
          </a:p>
          <a:p>
            <a:r>
              <a:rPr lang="en-US" sz="2400" dirty="0"/>
              <a:t> </a:t>
            </a:r>
            <a:r>
              <a:rPr lang="en-US" sz="2400" dirty="0" smtClean="0"/>
              <a:t>Materials from last year’s ELA Pilot training are currently available on the website and will be updated to include materials from this year’s summer training as well.</a:t>
            </a:r>
            <a:endParaRPr lang="en-US" sz="2400" dirty="0"/>
          </a:p>
        </p:txBody>
      </p:sp>
      <p:sp>
        <p:nvSpPr>
          <p:cNvPr id="4" name="Content Placeholder 3"/>
          <p:cNvSpPr>
            <a:spLocks noGrp="1"/>
          </p:cNvSpPr>
          <p:nvPr>
            <p:ph sz="half" idx="2"/>
          </p:nvPr>
        </p:nvSpPr>
        <p:spPr/>
        <p:txBody>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1300163"/>
            <a:ext cx="4470538" cy="468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13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stay informed?</a:t>
            </a:r>
            <a:endParaRPr lang="en-U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72545"/>
            <a:ext cx="8001000" cy="519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581400" y="3380844"/>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808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have questions?</a:t>
            </a:r>
            <a:endParaRPr lang="en-US"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581439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00800" y="1219200"/>
            <a:ext cx="2514600" cy="5262979"/>
          </a:xfrm>
          <a:prstGeom prst="rect">
            <a:avLst/>
          </a:prstGeom>
          <a:noFill/>
        </p:spPr>
        <p:txBody>
          <a:bodyPr wrap="square" rtlCol="0">
            <a:spAutoFit/>
          </a:bodyPr>
          <a:lstStyle/>
          <a:p>
            <a:pPr algn="ctr" fontAlgn="auto">
              <a:spcBef>
                <a:spcPts val="0"/>
              </a:spcBef>
              <a:spcAft>
                <a:spcPts val="0"/>
              </a:spcAft>
            </a:pPr>
            <a:r>
              <a:rPr lang="en-US" sz="2400" b="0" dirty="0" smtClean="0">
                <a:solidFill>
                  <a:srgbClr val="000000"/>
                </a:solidFill>
                <a:latin typeface="Calibri"/>
              </a:rPr>
              <a:t>Contact TN DOE staff directly by clicking the Contact Us button in the upper right hand corner of any page.</a:t>
            </a:r>
          </a:p>
          <a:p>
            <a:pPr algn="ctr" fontAlgn="auto">
              <a:spcBef>
                <a:spcPts val="0"/>
              </a:spcBef>
              <a:spcAft>
                <a:spcPts val="0"/>
              </a:spcAft>
            </a:pPr>
            <a:endParaRPr lang="en-US" sz="2400" b="0" dirty="0">
              <a:solidFill>
                <a:srgbClr val="000000"/>
              </a:solidFill>
              <a:latin typeface="Calibri"/>
            </a:endParaRPr>
          </a:p>
          <a:p>
            <a:pPr algn="ctr" fontAlgn="auto">
              <a:spcBef>
                <a:spcPts val="0"/>
              </a:spcBef>
              <a:spcAft>
                <a:spcPts val="0"/>
              </a:spcAft>
            </a:pPr>
            <a:endParaRPr lang="en-US" sz="2400" b="0" dirty="0" smtClean="0">
              <a:solidFill>
                <a:srgbClr val="000000"/>
              </a:solidFill>
              <a:latin typeface="Calibri"/>
            </a:endParaRPr>
          </a:p>
          <a:p>
            <a:pPr algn="ctr" fontAlgn="auto">
              <a:spcBef>
                <a:spcPts val="0"/>
              </a:spcBef>
              <a:spcAft>
                <a:spcPts val="0"/>
              </a:spcAft>
            </a:pPr>
            <a:r>
              <a:rPr lang="en-US" sz="2400" b="0" dirty="0" smtClean="0">
                <a:solidFill>
                  <a:srgbClr val="000000"/>
                </a:solidFill>
                <a:latin typeface="Calibri"/>
              </a:rPr>
              <a:t>You may also email TN DOE staff directly at:</a:t>
            </a:r>
          </a:p>
          <a:p>
            <a:pPr algn="ctr" fontAlgn="auto">
              <a:spcBef>
                <a:spcPts val="0"/>
              </a:spcBef>
              <a:spcAft>
                <a:spcPts val="0"/>
              </a:spcAft>
            </a:pPr>
            <a:r>
              <a:rPr lang="en-US" sz="2400" b="0" dirty="0" smtClean="0">
                <a:solidFill>
                  <a:srgbClr val="000000"/>
                </a:solidFill>
                <a:latin typeface="Calibri"/>
                <a:hlinkClick r:id="rId4"/>
              </a:rPr>
              <a:t>TNCore.questions@tn.gov</a:t>
            </a:r>
            <a:r>
              <a:rPr lang="en-US" b="0" dirty="0" smtClean="0">
                <a:solidFill>
                  <a:srgbClr val="000000"/>
                </a:solidFill>
                <a:latin typeface="Calibri"/>
              </a:rPr>
              <a:t>. </a:t>
            </a:r>
            <a:endParaRPr lang="en-US" b="0" dirty="0">
              <a:solidFill>
                <a:srgbClr val="000000"/>
              </a:solidFill>
              <a:latin typeface="Calibri"/>
            </a:endParaRPr>
          </a:p>
        </p:txBody>
      </p:sp>
    </p:spTree>
    <p:extLst>
      <p:ext uri="{BB962C8B-B14F-4D97-AF65-F5344CB8AC3E}">
        <p14:creationId xmlns:p14="http://schemas.microsoft.com/office/powerpoint/2010/main" val="2372957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 Thank you for your participation in both portions of the Opening Session.</a:t>
            </a:r>
          </a:p>
          <a:p>
            <a:r>
              <a:rPr lang="en-US" dirty="0" smtClean="0"/>
              <a:t> We will now break for lunch! We look forward to seeing you back in our breakout room and ready to get started at 1:00.</a:t>
            </a:r>
            <a:endParaRPr lang="en-US" dirty="0"/>
          </a:p>
        </p:txBody>
      </p:sp>
    </p:spTree>
    <p:extLst>
      <p:ext uri="{BB962C8B-B14F-4D97-AF65-F5344CB8AC3E}">
        <p14:creationId xmlns:p14="http://schemas.microsoft.com/office/powerpoint/2010/main" val="174991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smtClean="0"/>
              <a:t>Opening Agenda</a:t>
            </a:r>
            <a:endParaRPr lang="en-US" sz="4400" dirty="0"/>
          </a:p>
        </p:txBody>
      </p:sp>
      <p:sp>
        <p:nvSpPr>
          <p:cNvPr id="5" name="Content Placeholder 4"/>
          <p:cNvSpPr>
            <a:spLocks noGrp="1"/>
          </p:cNvSpPr>
          <p:nvPr>
            <p:ph idx="1"/>
          </p:nvPr>
        </p:nvSpPr>
        <p:spPr/>
        <p:txBody>
          <a:bodyPr/>
          <a:lstStyle/>
          <a:p>
            <a:r>
              <a:rPr lang="en-US" dirty="0" smtClean="0"/>
              <a:t> Norms and Opening Discussion</a:t>
            </a:r>
          </a:p>
          <a:p>
            <a:r>
              <a:rPr lang="en-US" dirty="0"/>
              <a:t> </a:t>
            </a:r>
            <a:r>
              <a:rPr lang="en-US" dirty="0" smtClean="0"/>
              <a:t>Videos with Voices from across Tennessee</a:t>
            </a:r>
          </a:p>
          <a:p>
            <a:r>
              <a:rPr lang="en-US" dirty="0"/>
              <a:t> </a:t>
            </a:r>
            <a:r>
              <a:rPr lang="en-US" dirty="0" smtClean="0"/>
              <a:t>Core Beliefs Overview and Discussion</a:t>
            </a:r>
          </a:p>
          <a:p>
            <a:r>
              <a:rPr lang="en-US" dirty="0"/>
              <a:t> </a:t>
            </a:r>
            <a:r>
              <a:rPr lang="en-US" dirty="0" smtClean="0"/>
              <a:t>The Context of this Training</a:t>
            </a:r>
          </a:p>
          <a:p>
            <a:r>
              <a:rPr lang="en-US" dirty="0"/>
              <a:t> </a:t>
            </a:r>
            <a:r>
              <a:rPr lang="en-US" dirty="0" smtClean="0"/>
              <a:t>Training Agenda </a:t>
            </a:r>
          </a:p>
          <a:p>
            <a:r>
              <a:rPr lang="en-US" dirty="0"/>
              <a:t> </a:t>
            </a:r>
            <a:r>
              <a:rPr lang="en-US" dirty="0" smtClean="0"/>
              <a:t>Closing: A Message from </a:t>
            </a:r>
            <a:r>
              <a:rPr lang="en-US" dirty="0" err="1" smtClean="0"/>
              <a:t>TNCore</a:t>
            </a:r>
            <a:r>
              <a:rPr lang="en-US" dirty="0" smtClean="0"/>
              <a:t> Coaches</a:t>
            </a:r>
            <a:br>
              <a:rPr lang="en-US" dirty="0" smtClean="0"/>
            </a:br>
            <a:endParaRPr lang="en-US" dirty="0"/>
          </a:p>
        </p:txBody>
      </p:sp>
    </p:spTree>
    <p:extLst>
      <p:ext uri="{BB962C8B-B14F-4D97-AF65-F5344CB8AC3E}">
        <p14:creationId xmlns:p14="http://schemas.microsoft.com/office/powerpoint/2010/main" val="228508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a:t>
            </a:r>
            <a:endParaRPr lang="en-US" dirty="0"/>
          </a:p>
        </p:txBody>
      </p:sp>
      <p:sp>
        <p:nvSpPr>
          <p:cNvPr id="3" name="Content Placeholder 2"/>
          <p:cNvSpPr>
            <a:spLocks noGrp="1"/>
          </p:cNvSpPr>
          <p:nvPr>
            <p:ph idx="1"/>
          </p:nvPr>
        </p:nvSpPr>
        <p:spPr>
          <a:xfrm>
            <a:off x="190500" y="1028701"/>
            <a:ext cx="8774206" cy="5410200"/>
          </a:xfrm>
        </p:spPr>
        <p:txBody>
          <a:bodyPr>
            <a:normAutofit fontScale="92500" lnSpcReduction="20000"/>
          </a:bodyPr>
          <a:lstStyle/>
          <a:p>
            <a:r>
              <a:rPr lang="en-US" b="1" dirty="0" smtClean="0"/>
              <a:t>Keep students at the center of focus and decision-making</a:t>
            </a:r>
          </a:p>
          <a:p>
            <a:pPr>
              <a:spcBef>
                <a:spcPts val="0"/>
              </a:spcBef>
            </a:pPr>
            <a:r>
              <a:rPr lang="en-US" b="1" dirty="0" smtClean="0"/>
              <a:t>Be present and engaged</a:t>
            </a:r>
            <a:r>
              <a:rPr lang="en-US" dirty="0" smtClean="0"/>
              <a:t> – limit distractions, if urgent matters come up, step outside</a:t>
            </a:r>
          </a:p>
          <a:p>
            <a:pPr>
              <a:spcBef>
                <a:spcPts val="0"/>
              </a:spcBef>
            </a:pPr>
            <a:r>
              <a:rPr lang="en-US" b="1" dirty="0" smtClean="0"/>
              <a:t>Monitor air time and share your voice</a:t>
            </a:r>
            <a:r>
              <a:rPr lang="en-US" dirty="0" smtClean="0"/>
              <a:t> - you’ll know which applies to you!</a:t>
            </a:r>
          </a:p>
          <a:p>
            <a:pPr>
              <a:spcBef>
                <a:spcPts val="0"/>
              </a:spcBef>
            </a:pPr>
            <a:r>
              <a:rPr lang="en-US" b="1" dirty="0" smtClean="0"/>
              <a:t>Challenge with respect</a:t>
            </a:r>
            <a:r>
              <a:rPr lang="en-US" dirty="0" smtClean="0"/>
              <a:t> – disagreement can be healthy, respect all intentions</a:t>
            </a:r>
          </a:p>
          <a:p>
            <a:pPr>
              <a:spcBef>
                <a:spcPts val="0"/>
              </a:spcBef>
            </a:pPr>
            <a:r>
              <a:rPr lang="en-US" b="1" dirty="0" smtClean="0"/>
              <a:t>Be solutions oriented </a:t>
            </a:r>
            <a:r>
              <a:rPr lang="en-US" dirty="0" smtClean="0"/>
              <a:t>– for the good of the group, look for the possible</a:t>
            </a:r>
          </a:p>
          <a:p>
            <a:pPr>
              <a:spcBef>
                <a:spcPts val="0"/>
              </a:spcBef>
            </a:pPr>
            <a:r>
              <a:rPr lang="en-US" b="1" dirty="0" smtClean="0"/>
              <a:t>Risk productive struggle </a:t>
            </a:r>
            <a:r>
              <a:rPr lang="en-US" dirty="0" smtClean="0"/>
              <a:t>- this is safe space to get out of your comfort zone</a:t>
            </a:r>
            <a:endParaRPr lang="en-US" b="1" dirty="0" smtClean="0"/>
          </a:p>
          <a:p>
            <a:pPr>
              <a:spcBef>
                <a:spcPts val="0"/>
              </a:spcBef>
            </a:pPr>
            <a:r>
              <a:rPr lang="en-US" b="1" dirty="0" smtClean="0"/>
              <a:t>Balance </a:t>
            </a:r>
            <a:r>
              <a:rPr lang="en-US" b="1" dirty="0"/>
              <a:t>urgency and patience </a:t>
            </a:r>
            <a:r>
              <a:rPr lang="en-US" dirty="0" smtClean="0"/>
              <a:t>- we </a:t>
            </a:r>
            <a:r>
              <a:rPr lang="en-US" dirty="0"/>
              <a:t>need to see dramatic change and change will   </a:t>
            </a:r>
            <a:r>
              <a:rPr lang="en-US" dirty="0" smtClean="0"/>
              <a:t> happen </a:t>
            </a:r>
            <a:r>
              <a:rPr lang="en-US" dirty="0"/>
              <a:t>over </a:t>
            </a:r>
            <a:r>
              <a:rPr lang="en-US" dirty="0" smtClean="0"/>
              <a:t>time</a:t>
            </a:r>
          </a:p>
          <a:p>
            <a:pPr>
              <a:spcBef>
                <a:spcPts val="0"/>
              </a:spcBef>
            </a:pPr>
            <a:r>
              <a:rPr lang="en-US" b="1" dirty="0"/>
              <a:t>Start and end on time</a:t>
            </a:r>
            <a:r>
              <a:rPr lang="en-US" dirty="0"/>
              <a:t> – maximize group learning by honoring session and break start and end </a:t>
            </a:r>
            <a:r>
              <a:rPr lang="en-US" dirty="0" smtClean="0"/>
              <a:t>times</a:t>
            </a:r>
          </a:p>
          <a:p>
            <a:pPr>
              <a:spcBef>
                <a:spcPts val="0"/>
              </a:spcBef>
            </a:pPr>
            <a:endParaRPr lang="en-US" dirty="0"/>
          </a:p>
          <a:p>
            <a:pPr>
              <a:spcBef>
                <a:spcPts val="0"/>
              </a:spcBef>
            </a:pPr>
            <a:r>
              <a:rPr lang="en-US" dirty="0" smtClean="0"/>
              <a:t>Any other norms desired to facilitate your learning?</a:t>
            </a:r>
            <a:endParaRPr lang="en-US" dirty="0"/>
          </a:p>
          <a:p>
            <a:pPr marL="0" indent="0">
              <a:spcBef>
                <a:spcPts val="0"/>
              </a:spcBef>
              <a:buNone/>
            </a:pPr>
            <a:endParaRPr lang="en-US" sz="1800" dirty="0"/>
          </a:p>
        </p:txBody>
      </p:sp>
    </p:spTree>
    <p:extLst>
      <p:ext uri="{BB962C8B-B14F-4D97-AF65-F5344CB8AC3E}">
        <p14:creationId xmlns:p14="http://schemas.microsoft.com/office/powerpoint/2010/main" val="195064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Discussion</a:t>
            </a:r>
            <a:endParaRPr lang="en-US" dirty="0"/>
          </a:p>
        </p:txBody>
      </p:sp>
      <p:sp>
        <p:nvSpPr>
          <p:cNvPr id="3" name="Content Placeholder 2"/>
          <p:cNvSpPr>
            <a:spLocks noGrp="1"/>
          </p:cNvSpPr>
          <p:nvPr>
            <p:ph idx="1"/>
          </p:nvPr>
        </p:nvSpPr>
        <p:spPr/>
        <p:txBody>
          <a:bodyPr/>
          <a:lstStyle/>
          <a:p>
            <a:pPr marL="0" indent="0">
              <a:buNone/>
            </a:pPr>
            <a:r>
              <a:rPr lang="en-US" dirty="0" smtClean="0"/>
              <a:t>Today’s kindergarten students will graduate high school in 2026 and college in 2030.</a:t>
            </a:r>
          </a:p>
          <a:p>
            <a:r>
              <a:rPr lang="en-US" dirty="0" smtClean="0"/>
              <a:t>What do you think will be different about our world and country?</a:t>
            </a:r>
          </a:p>
          <a:p>
            <a:r>
              <a:rPr lang="en-US" dirty="0" smtClean="0"/>
              <a:t>What skills do you think will be more important for student success?</a:t>
            </a:r>
          </a:p>
          <a:p>
            <a:r>
              <a:rPr lang="en-US" dirty="0" smtClean="0"/>
              <a:t> If you were the parent of a five year old today, what would you want?  What would you worry about?</a:t>
            </a:r>
          </a:p>
          <a:p>
            <a:endParaRPr lang="en-US" dirty="0"/>
          </a:p>
        </p:txBody>
      </p:sp>
    </p:spTree>
    <p:extLst>
      <p:ext uri="{BB962C8B-B14F-4D97-AF65-F5344CB8AC3E}">
        <p14:creationId xmlns:p14="http://schemas.microsoft.com/office/powerpoint/2010/main" val="283382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1 - TN Students: Thoughts on education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602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sz="3200" dirty="0"/>
              <a:t> </a:t>
            </a:r>
            <a:r>
              <a:rPr lang="en-US" sz="3200" dirty="0" smtClean="0"/>
              <a:t>What comments from the video resonated with you?</a:t>
            </a:r>
          </a:p>
          <a:p>
            <a:r>
              <a:rPr lang="en-US" sz="3200" dirty="0"/>
              <a:t> </a:t>
            </a:r>
            <a:r>
              <a:rPr lang="en-US" sz="3200" dirty="0" smtClean="0"/>
              <a:t>What do the comments of students make you think about our role as teachers?</a:t>
            </a:r>
          </a:p>
          <a:p>
            <a:pPr marL="0" indent="0">
              <a:buNone/>
            </a:pPr>
            <a:endParaRPr lang="en-US" dirty="0"/>
          </a:p>
        </p:txBody>
      </p:sp>
    </p:spTree>
    <p:extLst>
      <p:ext uri="{BB962C8B-B14F-4D97-AF65-F5344CB8AC3E}">
        <p14:creationId xmlns:p14="http://schemas.microsoft.com/office/powerpoint/2010/main" val="1743464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Mission of the </a:t>
            </a:r>
            <a:r>
              <a:rPr lang="en-US" dirty="0" err="1" smtClean="0"/>
              <a:t>TNCore</a:t>
            </a:r>
            <a:r>
              <a:rPr lang="en-US" dirty="0" smtClean="0"/>
              <a:t> Training Series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000" dirty="0" smtClean="0"/>
          </a:p>
          <a:p>
            <a:pPr marL="0" indent="0" algn="ctr">
              <a:buNone/>
            </a:pPr>
            <a:r>
              <a:rPr lang="en-US" sz="3000" dirty="0" smtClean="0"/>
              <a:t>Support collaborative learning focused on increasing student achievement in the transition to Common Core State Standards.</a:t>
            </a:r>
            <a:endParaRPr lang="en-US" sz="3000" dirty="0"/>
          </a:p>
        </p:txBody>
      </p:sp>
    </p:spTree>
    <p:extLst>
      <p:ext uri="{BB962C8B-B14F-4D97-AF65-F5344CB8AC3E}">
        <p14:creationId xmlns:p14="http://schemas.microsoft.com/office/powerpoint/2010/main" val="91878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2_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Custom Design 1">
        <a:dk1>
          <a:srgbClr val="000000"/>
        </a:dk1>
        <a:lt1>
          <a:srgbClr val="FFFFFF"/>
        </a:lt1>
        <a:dk2>
          <a:srgbClr val="A2A3A7"/>
        </a:dk2>
        <a:lt2>
          <a:srgbClr val="D1D2D4"/>
        </a:lt2>
        <a:accent1>
          <a:srgbClr val="1D1551"/>
        </a:accent1>
        <a:accent2>
          <a:srgbClr val="3E1012"/>
        </a:accent2>
        <a:accent3>
          <a:srgbClr val="FFFFFF"/>
        </a:accent3>
        <a:accent4>
          <a:srgbClr val="000000"/>
        </a:accent4>
        <a:accent5>
          <a:srgbClr val="ABAAB3"/>
        </a:accent5>
        <a:accent6>
          <a:srgbClr val="370D0F"/>
        </a:accent6>
        <a:hlink>
          <a:srgbClr val="9D1C21"/>
        </a:hlink>
        <a:folHlink>
          <a:srgbClr val="899DC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20052</TotalTime>
  <Words>4009</Words>
  <Application>Microsoft Office PowerPoint</Application>
  <PresentationFormat>On-screen Show (4:3)</PresentationFormat>
  <Paragraphs>303</Paragraphs>
  <Slides>33</Slides>
  <Notes>33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33</vt:i4>
      </vt:variant>
    </vt:vector>
  </HeadingPairs>
  <TitlesOfParts>
    <vt:vector size="41" baseType="lpstr">
      <vt:lpstr>Arial</vt:lpstr>
      <vt:lpstr>Calibri</vt:lpstr>
      <vt:lpstr>Century Gothic</vt:lpstr>
      <vt:lpstr>Custom Design</vt:lpstr>
      <vt:lpstr>5_Custom Design</vt:lpstr>
      <vt:lpstr>2_Custom Design</vt:lpstr>
      <vt:lpstr>1_Default Design</vt:lpstr>
      <vt:lpstr>1_Custom Design</vt:lpstr>
      <vt:lpstr>Welcome to TNCore Summer Training!  Day 1   </vt:lpstr>
      <vt:lpstr>Welcome!</vt:lpstr>
      <vt:lpstr>Introductions</vt:lpstr>
      <vt:lpstr>Opening Agenda</vt:lpstr>
      <vt:lpstr>Norms</vt:lpstr>
      <vt:lpstr>Opening Discussion</vt:lpstr>
      <vt:lpstr>Video 1 - TN Students: Thoughts on education</vt:lpstr>
      <vt:lpstr>Discussion</vt:lpstr>
      <vt:lpstr>Mission of the TNCore Training Series</vt:lpstr>
      <vt:lpstr>What this is / What it is not</vt:lpstr>
      <vt:lpstr>Video 2 – parents and leaders: thoughts on education</vt:lpstr>
      <vt:lpstr>Discussion</vt:lpstr>
      <vt:lpstr>Core Beliefs</vt:lpstr>
      <vt:lpstr>Video 3 - TN DOE: Context on this training</vt:lpstr>
      <vt:lpstr>Agenda for Day 1 (ELA 4-12 &amp; Literacy)</vt:lpstr>
      <vt:lpstr>Agenda for Day 2 (ELA 4-12 &amp; Literacy)</vt:lpstr>
      <vt:lpstr>Agenda for Day 3 (ELA 4-12 &amp; Literacy)</vt:lpstr>
      <vt:lpstr>Video 4 – ELA core coaches: Thoughts on education and this training</vt:lpstr>
      <vt:lpstr>Opening Session Module 2    </vt:lpstr>
      <vt:lpstr>Video 5 - tN doe: common core transition plan, 4-12 ELA &amp; Literacy</vt:lpstr>
      <vt:lpstr>Welcome to www.tncore.org! </vt:lpstr>
      <vt:lpstr>Available Resources</vt:lpstr>
      <vt:lpstr>ELA &amp; Literacy Resources on www.TNCore.org</vt:lpstr>
      <vt:lpstr>Curricular Resources</vt:lpstr>
      <vt:lpstr>Text Complexity Resources</vt:lpstr>
      <vt:lpstr>Dropped SPIs</vt:lpstr>
      <vt:lpstr>Dropped SPIs</vt:lpstr>
      <vt:lpstr>Log-in Information</vt:lpstr>
      <vt:lpstr>Additional Resources: Tennessee Electronic Library</vt:lpstr>
      <vt:lpstr>When will new resources be added?</vt:lpstr>
      <vt:lpstr>How can I stay informed?</vt:lpstr>
      <vt:lpstr>What if I have questions?</vt:lpstr>
      <vt:lpstr>Thank you!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William Gates</dc:creator>
  <cp:lastModifiedBy>Paul Davis</cp:lastModifiedBy>
  <cp:revision>585</cp:revision>
  <cp:lastPrinted>2013-06-14T19:54:55Z</cp:lastPrinted>
  <dcterms:created xsi:type="dcterms:W3CDTF">2011-07-07T12:37:32Z</dcterms:created>
  <dcterms:modified xsi:type="dcterms:W3CDTF">2016-02-01T15:24:40Z</dcterms:modified>
</cp:coreProperties>
</file>