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4"/>
  </p:notesMasterIdLst>
  <p:sldIdLst>
    <p:sldId id="262" r:id="rId3"/>
    <p:sldId id="270" r:id="rId4"/>
    <p:sldId id="264" r:id="rId5"/>
    <p:sldId id="266" r:id="rId6"/>
    <p:sldId id="263" r:id="rId7"/>
    <p:sldId id="271" r:id="rId8"/>
    <p:sldId id="265" r:id="rId9"/>
    <p:sldId id="268" r:id="rId10"/>
    <p:sldId id="269" r:id="rId11"/>
    <p:sldId id="259" r:id="rId12"/>
    <p:sldId id="260" r:id="rId13"/>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Shepson" initials="SS" lastIdx="1" clrIdx="0"/>
  <p:cmAuthor id="1" name="Lior Klirs" initials="LBK"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065" autoAdjust="0"/>
  </p:normalViewPr>
  <p:slideViewPr>
    <p:cSldViewPr>
      <p:cViewPr>
        <p:scale>
          <a:sx n="45" d="100"/>
          <a:sy n="45" d="100"/>
        </p:scale>
        <p:origin x="3504" y="5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BE297-7AA0-5B47-9FB6-0A6DE5D0BCF9}" type="doc">
      <dgm:prSet loTypeId="urn:microsoft.com/office/officeart/2005/8/layout/default#1" loCatId="" qsTypeId="urn:microsoft.com/office/officeart/2005/8/quickstyle/simple4" qsCatId="simple" csTypeId="urn:microsoft.com/office/officeart/2005/8/colors/accent1_2" csCatId="accent1" phldr="1"/>
      <dgm:spPr/>
      <dgm:t>
        <a:bodyPr/>
        <a:lstStyle/>
        <a:p>
          <a:endParaRPr lang="en-US"/>
        </a:p>
      </dgm:t>
    </dgm:pt>
    <dgm:pt modelId="{A9C877B8-95A7-134C-AFF5-0CD95397F232}">
      <dgm:prSet/>
      <dgm:spPr/>
      <dgm:t>
        <a:bodyPr/>
        <a:lstStyle/>
        <a:p>
          <a:pPr rtl="0"/>
          <a:r>
            <a:rPr lang="en-US" dirty="0" smtClean="0"/>
            <a:t>Earning a living wage has never demanded more skills.  This generation must learn more than its parents to do as well.</a:t>
          </a:r>
          <a:endParaRPr lang="en-US" dirty="0"/>
        </a:p>
      </dgm:t>
    </dgm:pt>
    <dgm:pt modelId="{0F1BBD95-33CB-5C42-80F9-4560CF5012CC}" type="parTrans" cxnId="{B17BAD46-F22A-9648-9B36-2C6FF465A24A}">
      <dgm:prSet/>
      <dgm:spPr/>
      <dgm:t>
        <a:bodyPr/>
        <a:lstStyle/>
        <a:p>
          <a:endParaRPr lang="en-US"/>
        </a:p>
      </dgm:t>
    </dgm:pt>
    <dgm:pt modelId="{A75BA2B1-600A-A540-AE12-60C6ECFE60CB}" type="sibTrans" cxnId="{B17BAD46-F22A-9648-9B36-2C6FF465A24A}">
      <dgm:prSet/>
      <dgm:spPr/>
      <dgm:t>
        <a:bodyPr/>
        <a:lstStyle/>
        <a:p>
          <a:endParaRPr lang="en-US"/>
        </a:p>
      </dgm:t>
    </dgm:pt>
    <dgm:pt modelId="{8A7EAB13-8EF4-D242-B02F-20B3FE995BCB}">
      <dgm:prSet/>
      <dgm:spPr/>
      <dgm:t>
        <a:bodyPr/>
        <a:lstStyle/>
        <a:p>
          <a:pPr rtl="0"/>
          <a:r>
            <a:rPr lang="en-US" dirty="0" smtClean="0"/>
            <a:t>All children are capable of learning and thinking at a high level. Children in Tennessee are as talented as any in the country and often capable of more than we expect. </a:t>
          </a:r>
          <a:endParaRPr lang="en-US" dirty="0"/>
        </a:p>
      </dgm:t>
    </dgm:pt>
    <dgm:pt modelId="{F6CFA762-AAA3-3A40-9E69-379D53D17B4A}" type="parTrans" cxnId="{AA398EE9-1D31-2440-A2F1-026E2A0A107A}">
      <dgm:prSet/>
      <dgm:spPr/>
      <dgm:t>
        <a:bodyPr/>
        <a:lstStyle/>
        <a:p>
          <a:endParaRPr lang="en-US"/>
        </a:p>
      </dgm:t>
    </dgm:pt>
    <dgm:pt modelId="{8D5C696B-A3CE-904B-B7CD-2FB639587ABE}" type="sibTrans" cxnId="{AA398EE9-1D31-2440-A2F1-026E2A0A107A}">
      <dgm:prSet/>
      <dgm:spPr/>
      <dgm:t>
        <a:bodyPr/>
        <a:lstStyle/>
        <a:p>
          <a:endParaRPr lang="en-US"/>
        </a:p>
      </dgm:t>
    </dgm:pt>
    <dgm:pt modelId="{9B8D82E0-237E-754D-90EE-AD0BBF3CB33D}">
      <dgm:prSet/>
      <dgm:spPr/>
      <dgm:t>
        <a:bodyPr/>
        <a:lstStyle/>
        <a:p>
          <a:pPr rtl="0"/>
          <a:r>
            <a:rPr lang="en-US" dirty="0" smtClean="0"/>
            <a:t>Tennessee is on a mission to become the fastest improving state in the nation.  Doing so will require hard work and significant learning for all.  We must learn to teach in ways we were not taught ourselves. </a:t>
          </a:r>
          <a:endParaRPr lang="en-US" dirty="0"/>
        </a:p>
      </dgm:t>
    </dgm:pt>
    <dgm:pt modelId="{87F83F88-8BF6-8941-A579-60AF746B52A1}" type="parTrans" cxnId="{54809B07-1FBF-4743-BCB8-29B3FE448065}">
      <dgm:prSet/>
      <dgm:spPr/>
      <dgm:t>
        <a:bodyPr/>
        <a:lstStyle/>
        <a:p>
          <a:endParaRPr lang="en-US"/>
        </a:p>
      </dgm:t>
    </dgm:pt>
    <dgm:pt modelId="{886113F7-A7C6-0F41-BD6B-4521D2491647}" type="sibTrans" cxnId="{54809B07-1FBF-4743-BCB8-29B3FE448065}">
      <dgm:prSet/>
      <dgm:spPr/>
      <dgm:t>
        <a:bodyPr/>
        <a:lstStyle/>
        <a:p>
          <a:endParaRPr lang="en-US"/>
        </a:p>
      </dgm:t>
    </dgm:pt>
    <dgm:pt modelId="{24451AF7-3AAB-0046-AB4F-9D958F1D3482}">
      <dgm:prSet/>
      <dgm:spPr/>
      <dgm:t>
        <a:bodyPr/>
        <a:lstStyle/>
        <a:p>
          <a:pPr rtl="0"/>
          <a:r>
            <a:rPr lang="en-US" dirty="0" smtClean="0"/>
            <a:t>There is no recipe that will deliver a successful transition.  Preparing for Common Core will demand effective leadership focused on student growth.</a:t>
          </a:r>
          <a:endParaRPr lang="en-US" dirty="0"/>
        </a:p>
      </dgm:t>
    </dgm:pt>
    <dgm:pt modelId="{EA2759FB-F14E-CD4F-A0D1-ED88071384A7}" type="parTrans" cxnId="{7525DB05-6EF7-F745-824F-F1D68944E46E}">
      <dgm:prSet/>
      <dgm:spPr/>
      <dgm:t>
        <a:bodyPr/>
        <a:lstStyle/>
        <a:p>
          <a:endParaRPr lang="en-US"/>
        </a:p>
      </dgm:t>
    </dgm:pt>
    <dgm:pt modelId="{B114832B-9184-1548-BDBB-3B55E3169CCF}" type="sibTrans" cxnId="{7525DB05-6EF7-F745-824F-F1D68944E46E}">
      <dgm:prSet/>
      <dgm:spPr/>
      <dgm:t>
        <a:bodyPr/>
        <a:lstStyle/>
        <a:p>
          <a:endParaRPr lang="en-US"/>
        </a:p>
      </dgm:t>
    </dgm:pt>
    <dgm:pt modelId="{1FB96344-05F6-444F-962B-6C5B8CBA6122}">
      <dgm:prSet/>
      <dgm:spPr/>
      <dgm:t>
        <a:bodyPr/>
        <a:lstStyle/>
        <a:p>
          <a:pPr rtl="0"/>
          <a:r>
            <a:rPr lang="en-US" dirty="0" smtClean="0"/>
            <a:t>Our current education results pose a real threat to state and national competitiveness and security.  Improving the skills of our children is vital for the future of Tennessee and America.</a:t>
          </a:r>
          <a:endParaRPr lang="en-US" dirty="0"/>
        </a:p>
      </dgm:t>
    </dgm:pt>
    <dgm:pt modelId="{8340CEB5-7D2B-6E4A-A401-95D3C98B3D4A}" type="parTrans" cxnId="{ECEFDA4E-104C-4443-A704-3E909B6FD90A}">
      <dgm:prSet/>
      <dgm:spPr/>
      <dgm:t>
        <a:bodyPr/>
        <a:lstStyle/>
        <a:p>
          <a:endParaRPr lang="en-US"/>
        </a:p>
      </dgm:t>
    </dgm:pt>
    <dgm:pt modelId="{11E2032F-22D8-D647-BDA2-CB27B0B2EB90}" type="sibTrans" cxnId="{ECEFDA4E-104C-4443-A704-3E909B6FD90A}">
      <dgm:prSet/>
      <dgm:spPr/>
      <dgm:t>
        <a:bodyPr/>
        <a:lstStyle/>
        <a:p>
          <a:endParaRPr lang="en-US"/>
        </a:p>
      </dgm:t>
    </dgm:pt>
    <dgm:pt modelId="{28E1A395-2FB1-A34B-9756-2F74DCC29D8A}">
      <dgm:prSet/>
      <dgm:spPr/>
      <dgm:t>
        <a:bodyPr/>
        <a:lstStyle/>
        <a:p>
          <a:pPr rtl="0"/>
          <a:r>
            <a:rPr lang="en-US" dirty="0" smtClean="0"/>
            <a:t>PARCC is coming in two years.  We need to use the transition wisely to make sure our students and our state are ready.  </a:t>
          </a:r>
          <a:endParaRPr lang="en-US" dirty="0"/>
        </a:p>
      </dgm:t>
    </dgm:pt>
    <dgm:pt modelId="{A4FD5BFE-B008-6E47-BFAD-6AE4062A287C}" type="parTrans" cxnId="{44D822F6-571B-7B4E-BA1E-40EBCB3A04C4}">
      <dgm:prSet/>
      <dgm:spPr/>
      <dgm:t>
        <a:bodyPr/>
        <a:lstStyle/>
        <a:p>
          <a:endParaRPr lang="en-US"/>
        </a:p>
      </dgm:t>
    </dgm:pt>
    <dgm:pt modelId="{01697377-FCA8-B64D-BD10-1C0402C05D3F}" type="sibTrans" cxnId="{44D822F6-571B-7B4E-BA1E-40EBCB3A04C4}">
      <dgm:prSet/>
      <dgm:spPr/>
      <dgm:t>
        <a:bodyPr/>
        <a:lstStyle/>
        <a:p>
          <a:endParaRPr lang="en-US"/>
        </a:p>
      </dgm:t>
    </dgm:pt>
    <dgm:pt modelId="{DD1E38CC-E1EA-7844-8822-F1B880324D63}" type="pres">
      <dgm:prSet presAssocID="{892BE297-7AA0-5B47-9FB6-0A6DE5D0BCF9}" presName="diagram" presStyleCnt="0">
        <dgm:presLayoutVars>
          <dgm:dir/>
          <dgm:resizeHandles val="exact"/>
        </dgm:presLayoutVars>
      </dgm:prSet>
      <dgm:spPr/>
      <dgm:t>
        <a:bodyPr/>
        <a:lstStyle/>
        <a:p>
          <a:endParaRPr lang="en-US"/>
        </a:p>
      </dgm:t>
    </dgm:pt>
    <dgm:pt modelId="{8BCFB239-C46F-9D43-91A0-D6F2D1599AFB}" type="pres">
      <dgm:prSet presAssocID="{A9C877B8-95A7-134C-AFF5-0CD95397F232}" presName="node" presStyleLbl="node1" presStyleIdx="0" presStyleCnt="6">
        <dgm:presLayoutVars>
          <dgm:bulletEnabled val="1"/>
        </dgm:presLayoutVars>
      </dgm:prSet>
      <dgm:spPr/>
      <dgm:t>
        <a:bodyPr/>
        <a:lstStyle/>
        <a:p>
          <a:endParaRPr lang="en-US"/>
        </a:p>
      </dgm:t>
    </dgm:pt>
    <dgm:pt modelId="{C6FA9D09-6786-CE4D-B513-0FA3EEB29E51}" type="pres">
      <dgm:prSet presAssocID="{A75BA2B1-600A-A540-AE12-60C6ECFE60CB}" presName="sibTrans" presStyleCnt="0"/>
      <dgm:spPr/>
    </dgm:pt>
    <dgm:pt modelId="{351B9EB3-945D-A64E-8E20-E6C93FAB3B53}" type="pres">
      <dgm:prSet presAssocID="{8A7EAB13-8EF4-D242-B02F-20B3FE995BCB}" presName="node" presStyleLbl="node1" presStyleIdx="1" presStyleCnt="6">
        <dgm:presLayoutVars>
          <dgm:bulletEnabled val="1"/>
        </dgm:presLayoutVars>
      </dgm:prSet>
      <dgm:spPr/>
      <dgm:t>
        <a:bodyPr/>
        <a:lstStyle/>
        <a:p>
          <a:endParaRPr lang="en-US"/>
        </a:p>
      </dgm:t>
    </dgm:pt>
    <dgm:pt modelId="{E2F28D27-A45E-9846-8FD8-2835C4D6BA3F}" type="pres">
      <dgm:prSet presAssocID="{8D5C696B-A3CE-904B-B7CD-2FB639587ABE}" presName="sibTrans" presStyleCnt="0"/>
      <dgm:spPr/>
    </dgm:pt>
    <dgm:pt modelId="{F2BD40A1-1A39-1047-98BE-4B8079CF3BAD}" type="pres">
      <dgm:prSet presAssocID="{1FB96344-05F6-444F-962B-6C5B8CBA6122}" presName="node" presStyleLbl="node1" presStyleIdx="2" presStyleCnt="6">
        <dgm:presLayoutVars>
          <dgm:bulletEnabled val="1"/>
        </dgm:presLayoutVars>
      </dgm:prSet>
      <dgm:spPr/>
      <dgm:t>
        <a:bodyPr/>
        <a:lstStyle/>
        <a:p>
          <a:endParaRPr lang="en-US"/>
        </a:p>
      </dgm:t>
    </dgm:pt>
    <dgm:pt modelId="{82EBE2EB-FBC2-B94F-B3C0-765F15804D46}" type="pres">
      <dgm:prSet presAssocID="{11E2032F-22D8-D647-BDA2-CB27B0B2EB90}" presName="sibTrans" presStyleCnt="0"/>
      <dgm:spPr/>
    </dgm:pt>
    <dgm:pt modelId="{73F9D6E8-D110-A44D-B8CB-1DCFD9E01B2B}" type="pres">
      <dgm:prSet presAssocID="{9B8D82E0-237E-754D-90EE-AD0BBF3CB33D}" presName="node" presStyleLbl="node1" presStyleIdx="3" presStyleCnt="6">
        <dgm:presLayoutVars>
          <dgm:bulletEnabled val="1"/>
        </dgm:presLayoutVars>
      </dgm:prSet>
      <dgm:spPr/>
      <dgm:t>
        <a:bodyPr/>
        <a:lstStyle/>
        <a:p>
          <a:endParaRPr lang="en-US"/>
        </a:p>
      </dgm:t>
    </dgm:pt>
    <dgm:pt modelId="{DEEBEF52-1558-AD40-84CA-AE08EE7C421F}" type="pres">
      <dgm:prSet presAssocID="{886113F7-A7C6-0F41-BD6B-4521D2491647}" presName="sibTrans" presStyleCnt="0"/>
      <dgm:spPr/>
    </dgm:pt>
    <dgm:pt modelId="{F094A478-C485-C74F-A3BC-F28D217A61B0}" type="pres">
      <dgm:prSet presAssocID="{24451AF7-3AAB-0046-AB4F-9D958F1D3482}" presName="node" presStyleLbl="node1" presStyleIdx="4" presStyleCnt="6">
        <dgm:presLayoutVars>
          <dgm:bulletEnabled val="1"/>
        </dgm:presLayoutVars>
      </dgm:prSet>
      <dgm:spPr/>
      <dgm:t>
        <a:bodyPr/>
        <a:lstStyle/>
        <a:p>
          <a:endParaRPr lang="en-US"/>
        </a:p>
      </dgm:t>
    </dgm:pt>
    <dgm:pt modelId="{F0B6626A-CC5F-2144-B046-0F2356C311D9}" type="pres">
      <dgm:prSet presAssocID="{B114832B-9184-1548-BDBB-3B55E3169CCF}" presName="sibTrans" presStyleCnt="0"/>
      <dgm:spPr/>
    </dgm:pt>
    <dgm:pt modelId="{7991B6A2-A7D0-D346-BC80-08244556D65A}" type="pres">
      <dgm:prSet presAssocID="{28E1A395-2FB1-A34B-9756-2F74DCC29D8A}" presName="node" presStyleLbl="node1" presStyleIdx="5" presStyleCnt="6">
        <dgm:presLayoutVars>
          <dgm:bulletEnabled val="1"/>
        </dgm:presLayoutVars>
      </dgm:prSet>
      <dgm:spPr/>
      <dgm:t>
        <a:bodyPr/>
        <a:lstStyle/>
        <a:p>
          <a:endParaRPr lang="en-US"/>
        </a:p>
      </dgm:t>
    </dgm:pt>
  </dgm:ptLst>
  <dgm:cxnLst>
    <dgm:cxn modelId="{ECEFDA4E-104C-4443-A704-3E909B6FD90A}" srcId="{892BE297-7AA0-5B47-9FB6-0A6DE5D0BCF9}" destId="{1FB96344-05F6-444F-962B-6C5B8CBA6122}" srcOrd="2" destOrd="0" parTransId="{8340CEB5-7D2B-6E4A-A401-95D3C98B3D4A}" sibTransId="{11E2032F-22D8-D647-BDA2-CB27B0B2EB90}"/>
    <dgm:cxn modelId="{FE0D060F-9F2E-47BD-9208-9C7A99131CAE}" type="presOf" srcId="{1FB96344-05F6-444F-962B-6C5B8CBA6122}" destId="{F2BD40A1-1A39-1047-98BE-4B8079CF3BAD}" srcOrd="0" destOrd="0" presId="urn:microsoft.com/office/officeart/2005/8/layout/default#1"/>
    <dgm:cxn modelId="{B17BAD46-F22A-9648-9B36-2C6FF465A24A}" srcId="{892BE297-7AA0-5B47-9FB6-0A6DE5D0BCF9}" destId="{A9C877B8-95A7-134C-AFF5-0CD95397F232}" srcOrd="0" destOrd="0" parTransId="{0F1BBD95-33CB-5C42-80F9-4560CF5012CC}" sibTransId="{A75BA2B1-600A-A540-AE12-60C6ECFE60CB}"/>
    <dgm:cxn modelId="{54809B07-1FBF-4743-BCB8-29B3FE448065}" srcId="{892BE297-7AA0-5B47-9FB6-0A6DE5D0BCF9}" destId="{9B8D82E0-237E-754D-90EE-AD0BBF3CB33D}" srcOrd="3" destOrd="0" parTransId="{87F83F88-8BF6-8941-A579-60AF746B52A1}" sibTransId="{886113F7-A7C6-0F41-BD6B-4521D2491647}"/>
    <dgm:cxn modelId="{D1FA5F62-5AA2-46DC-93BC-87B66F72A0D2}" type="presOf" srcId="{892BE297-7AA0-5B47-9FB6-0A6DE5D0BCF9}" destId="{DD1E38CC-E1EA-7844-8822-F1B880324D63}" srcOrd="0" destOrd="0" presId="urn:microsoft.com/office/officeart/2005/8/layout/default#1"/>
    <dgm:cxn modelId="{DA5A7FBD-4DC6-46ED-93E6-E510E6DC291D}" type="presOf" srcId="{A9C877B8-95A7-134C-AFF5-0CD95397F232}" destId="{8BCFB239-C46F-9D43-91A0-D6F2D1599AFB}" srcOrd="0" destOrd="0" presId="urn:microsoft.com/office/officeart/2005/8/layout/default#1"/>
    <dgm:cxn modelId="{AA398EE9-1D31-2440-A2F1-026E2A0A107A}" srcId="{892BE297-7AA0-5B47-9FB6-0A6DE5D0BCF9}" destId="{8A7EAB13-8EF4-D242-B02F-20B3FE995BCB}" srcOrd="1" destOrd="0" parTransId="{F6CFA762-AAA3-3A40-9E69-379D53D17B4A}" sibTransId="{8D5C696B-A3CE-904B-B7CD-2FB639587ABE}"/>
    <dgm:cxn modelId="{AC496365-1200-4DF5-88CB-D94C696B9AE4}" type="presOf" srcId="{24451AF7-3AAB-0046-AB4F-9D958F1D3482}" destId="{F094A478-C485-C74F-A3BC-F28D217A61B0}" srcOrd="0" destOrd="0" presId="urn:microsoft.com/office/officeart/2005/8/layout/default#1"/>
    <dgm:cxn modelId="{44D822F6-571B-7B4E-BA1E-40EBCB3A04C4}" srcId="{892BE297-7AA0-5B47-9FB6-0A6DE5D0BCF9}" destId="{28E1A395-2FB1-A34B-9756-2F74DCC29D8A}" srcOrd="5" destOrd="0" parTransId="{A4FD5BFE-B008-6E47-BFAD-6AE4062A287C}" sibTransId="{01697377-FCA8-B64D-BD10-1C0402C05D3F}"/>
    <dgm:cxn modelId="{7525DB05-6EF7-F745-824F-F1D68944E46E}" srcId="{892BE297-7AA0-5B47-9FB6-0A6DE5D0BCF9}" destId="{24451AF7-3AAB-0046-AB4F-9D958F1D3482}" srcOrd="4" destOrd="0" parTransId="{EA2759FB-F14E-CD4F-A0D1-ED88071384A7}" sibTransId="{B114832B-9184-1548-BDBB-3B55E3169CCF}"/>
    <dgm:cxn modelId="{CBF549DD-E893-4563-B4DA-E62C004A8AE3}" type="presOf" srcId="{9B8D82E0-237E-754D-90EE-AD0BBF3CB33D}" destId="{73F9D6E8-D110-A44D-B8CB-1DCFD9E01B2B}" srcOrd="0" destOrd="0" presId="urn:microsoft.com/office/officeart/2005/8/layout/default#1"/>
    <dgm:cxn modelId="{989C59F9-D7F0-4061-AFD2-E0D63B152F59}" type="presOf" srcId="{8A7EAB13-8EF4-D242-B02F-20B3FE995BCB}" destId="{351B9EB3-945D-A64E-8E20-E6C93FAB3B53}" srcOrd="0" destOrd="0" presId="urn:microsoft.com/office/officeart/2005/8/layout/default#1"/>
    <dgm:cxn modelId="{12D97977-87C7-44B1-9A0D-A08620BE831A}" type="presOf" srcId="{28E1A395-2FB1-A34B-9756-2F74DCC29D8A}" destId="{7991B6A2-A7D0-D346-BC80-08244556D65A}" srcOrd="0" destOrd="0" presId="urn:microsoft.com/office/officeart/2005/8/layout/default#1"/>
    <dgm:cxn modelId="{C6F9F2C8-FBDF-4F6A-8D83-6037F0A34B67}" type="presParOf" srcId="{DD1E38CC-E1EA-7844-8822-F1B880324D63}" destId="{8BCFB239-C46F-9D43-91A0-D6F2D1599AFB}" srcOrd="0" destOrd="0" presId="urn:microsoft.com/office/officeart/2005/8/layout/default#1"/>
    <dgm:cxn modelId="{81E7657E-14D4-4A41-91C4-9B9A9CAA036A}" type="presParOf" srcId="{DD1E38CC-E1EA-7844-8822-F1B880324D63}" destId="{C6FA9D09-6786-CE4D-B513-0FA3EEB29E51}" srcOrd="1" destOrd="0" presId="urn:microsoft.com/office/officeart/2005/8/layout/default#1"/>
    <dgm:cxn modelId="{67D9F5B8-F0FC-4767-BD07-EFB60132672C}" type="presParOf" srcId="{DD1E38CC-E1EA-7844-8822-F1B880324D63}" destId="{351B9EB3-945D-A64E-8E20-E6C93FAB3B53}" srcOrd="2" destOrd="0" presId="urn:microsoft.com/office/officeart/2005/8/layout/default#1"/>
    <dgm:cxn modelId="{462A7C26-8348-417C-9178-928441813849}" type="presParOf" srcId="{DD1E38CC-E1EA-7844-8822-F1B880324D63}" destId="{E2F28D27-A45E-9846-8FD8-2835C4D6BA3F}" srcOrd="3" destOrd="0" presId="urn:microsoft.com/office/officeart/2005/8/layout/default#1"/>
    <dgm:cxn modelId="{B54CCCBA-6B3C-4611-AB8D-3B8CCDC0745C}" type="presParOf" srcId="{DD1E38CC-E1EA-7844-8822-F1B880324D63}" destId="{F2BD40A1-1A39-1047-98BE-4B8079CF3BAD}" srcOrd="4" destOrd="0" presId="urn:microsoft.com/office/officeart/2005/8/layout/default#1"/>
    <dgm:cxn modelId="{D97C8960-68BB-45E9-92CA-99C2FA57CB61}" type="presParOf" srcId="{DD1E38CC-E1EA-7844-8822-F1B880324D63}" destId="{82EBE2EB-FBC2-B94F-B3C0-765F15804D46}" srcOrd="5" destOrd="0" presId="urn:microsoft.com/office/officeart/2005/8/layout/default#1"/>
    <dgm:cxn modelId="{130013E9-ED19-4C72-ABD6-D978A22B6E4A}" type="presParOf" srcId="{DD1E38CC-E1EA-7844-8822-F1B880324D63}" destId="{73F9D6E8-D110-A44D-B8CB-1DCFD9E01B2B}" srcOrd="6" destOrd="0" presId="urn:microsoft.com/office/officeart/2005/8/layout/default#1"/>
    <dgm:cxn modelId="{CECA6789-8423-4117-BF28-5AE9C7EA081D}" type="presParOf" srcId="{DD1E38CC-E1EA-7844-8822-F1B880324D63}" destId="{DEEBEF52-1558-AD40-84CA-AE08EE7C421F}" srcOrd="7" destOrd="0" presId="urn:microsoft.com/office/officeart/2005/8/layout/default#1"/>
    <dgm:cxn modelId="{FA693950-C2A5-4540-87B9-76A431C85CEE}" type="presParOf" srcId="{DD1E38CC-E1EA-7844-8822-F1B880324D63}" destId="{F094A478-C485-C74F-A3BC-F28D217A61B0}" srcOrd="8" destOrd="0" presId="urn:microsoft.com/office/officeart/2005/8/layout/default#1"/>
    <dgm:cxn modelId="{052FA541-820C-4C0B-BB47-610EB5DC7D7C}" type="presParOf" srcId="{DD1E38CC-E1EA-7844-8822-F1B880324D63}" destId="{F0B6626A-CC5F-2144-B046-0F2356C311D9}" srcOrd="9" destOrd="0" presId="urn:microsoft.com/office/officeart/2005/8/layout/default#1"/>
    <dgm:cxn modelId="{D6C673FE-A1B2-4C1A-AF00-D2DA0B833311}" type="presParOf" srcId="{DD1E38CC-E1EA-7844-8822-F1B880324D63}" destId="{7991B6A2-A7D0-D346-BC80-08244556D65A}" srcOrd="10"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C4383F6C-C795-469E-A8AC-7922E1A60DE9}" type="datetimeFigureOut">
              <a:rPr lang="en-US" smtClean="0"/>
              <a:pPr/>
              <a:t>2/1/2016</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75AEBD12-B130-4CAD-8344-87527ED2AE82}" type="slidenum">
              <a:rPr lang="en-US" smtClean="0"/>
              <a:pPr/>
              <a:t>‹#›</a:t>
            </a:fld>
            <a:endParaRPr lang="en-US"/>
          </a:p>
        </p:txBody>
      </p:sp>
    </p:spTree>
    <p:extLst>
      <p:ext uri="{BB962C8B-B14F-4D97-AF65-F5344CB8AC3E}">
        <p14:creationId xmlns:p14="http://schemas.microsoft.com/office/powerpoint/2010/main" val="4104128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(SAY): </a:t>
            </a:r>
            <a:r>
              <a:rPr lang="en-US" baseline="0" dirty="0" smtClean="0"/>
              <a:t>Congratulations on completing the </a:t>
            </a:r>
            <a:r>
              <a:rPr lang="en-US" baseline="0" dirty="0" err="1" smtClean="0"/>
              <a:t>TNCore</a:t>
            </a:r>
            <a:r>
              <a:rPr lang="en-US" baseline="0" dirty="0" smtClean="0"/>
              <a:t> ELA Summer Training. We hope that you leave this training with new strategies and ideas for how to implement Common Core State Standards in your classrooms at a high level of rigor for your students. During today’s closing we’ll share final resources that will help you share the information you learned here with your fellow teachers in your school and district. This training serves as a kick-off to your instructional development and we will share updates on resources that will become available to support you in your learning throughout the year. First we will offer some time to reflect on the training and share your feedback on how to improve future trainings.</a:t>
            </a:r>
          </a:p>
          <a:p>
            <a:endParaRPr lang="en-US" baseline="0" dirty="0" smtClean="0"/>
          </a:p>
          <a:p>
            <a:r>
              <a:rPr lang="en-US" b="1" baseline="0" dirty="0" smtClean="0"/>
              <a:t>Materials:</a:t>
            </a:r>
          </a:p>
          <a:p>
            <a:pPr marL="173079" indent="-173079">
              <a:buFont typeface="Arial" pitchFamily="34" charset="0"/>
              <a:buChar char="•"/>
            </a:pPr>
            <a:r>
              <a:rPr lang="en-US" b="0" baseline="0" dirty="0" smtClean="0"/>
              <a:t>Slides with notes pages</a:t>
            </a:r>
          </a:p>
          <a:p>
            <a:pPr marL="173079" indent="-173079">
              <a:buFont typeface="Arial" pitchFamily="34" charset="0"/>
              <a:buChar char="•"/>
            </a:pPr>
            <a:r>
              <a:rPr lang="en-US" b="0" baseline="0" dirty="0" smtClean="0"/>
              <a:t>Survey handouts (if hardcopy)</a:t>
            </a:r>
          </a:p>
          <a:p>
            <a:pPr marL="173079" indent="-173079">
              <a:buFont typeface="Arial" pitchFamily="34" charset="0"/>
              <a:buChar char="•"/>
            </a:pPr>
            <a:r>
              <a:rPr lang="en-US" b="0" baseline="0" dirty="0" smtClean="0"/>
              <a:t>Scratch paper for a quick write</a:t>
            </a:r>
          </a:p>
          <a:p>
            <a:pPr marL="173079" indent="-173079">
              <a:buFont typeface="Arial" pitchFamily="34" charset="0"/>
              <a:buChar char="•"/>
            </a:pPr>
            <a:r>
              <a:rPr lang="en-US" b="0" baseline="0" dirty="0" smtClean="0"/>
              <a:t>Download of Video 6</a:t>
            </a:r>
          </a:p>
        </p:txBody>
      </p:sp>
      <p:sp>
        <p:nvSpPr>
          <p:cNvPr id="4" name="Slide Number Placeholder 3"/>
          <p:cNvSpPr>
            <a:spLocks noGrp="1"/>
          </p:cNvSpPr>
          <p:nvPr>
            <p:ph type="sldNum" sz="quarter" idx="10"/>
          </p:nvPr>
        </p:nvSpPr>
        <p:spPr/>
        <p:txBody>
          <a:bodyPr/>
          <a:lstStyle/>
          <a:p>
            <a:pPr>
              <a:defRPr/>
            </a:pPr>
            <a:fld id="{D19CD2A1-8543-4390-8997-FEBEED194FF3}"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3701674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Download Video</a:t>
            </a:r>
            <a:r>
              <a:rPr lang="en-US" baseline="0" dirty="0" smtClean="0"/>
              <a:t> 6: TN DOE</a:t>
            </a:r>
            <a:r>
              <a:rPr lang="en-US" dirty="0" smtClean="0"/>
              <a:t> Closing Video </a:t>
            </a:r>
            <a:r>
              <a:rPr lang="en-US" baseline="0" dirty="0" smtClean="0"/>
              <a:t>from </a:t>
            </a:r>
            <a:r>
              <a:rPr lang="en-US" baseline="0" dirty="0" err="1" smtClean="0"/>
              <a:t>iTunesU</a:t>
            </a:r>
            <a:r>
              <a:rPr lang="en-US" baseline="0" dirty="0" smtClean="0"/>
              <a:t> prior to arriving at the training site.</a:t>
            </a:r>
            <a:endParaRPr lang="en-US" dirty="0"/>
          </a:p>
        </p:txBody>
      </p:sp>
      <p:sp>
        <p:nvSpPr>
          <p:cNvPr id="4" name="Slide Number Placeholder 3"/>
          <p:cNvSpPr>
            <a:spLocks noGrp="1"/>
          </p:cNvSpPr>
          <p:nvPr>
            <p:ph type="sldNum" sz="quarter" idx="10"/>
          </p:nvPr>
        </p:nvSpPr>
        <p:spPr/>
        <p:txBody>
          <a:bodyPr/>
          <a:lstStyle/>
          <a:p>
            <a:fld id="{42C06B1B-915C-497D-8259-EAC7AC379EDD}"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053740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 To close out our time together we’ll review the Core Beliefs now that we’ve spent</a:t>
            </a:r>
            <a:r>
              <a:rPr lang="en-US" baseline="0" dirty="0" smtClean="0"/>
              <a:t> a significant amount of time practicing teaching strategies in our content area. Can I have volunteers to popcorn read the core beliefs?</a:t>
            </a:r>
          </a:p>
          <a:p>
            <a:endParaRPr lang="en-US" baseline="0" dirty="0" smtClean="0"/>
          </a:p>
          <a:p>
            <a:r>
              <a:rPr lang="en-US" baseline="0" dirty="0" smtClean="0"/>
              <a:t>*Popcorn read.</a:t>
            </a:r>
          </a:p>
          <a:p>
            <a:endParaRPr lang="en-US" baseline="0" dirty="0" smtClean="0"/>
          </a:p>
          <a:p>
            <a:r>
              <a:rPr lang="en-US" baseline="0" dirty="0" smtClean="0"/>
              <a:t>(SAY) Do any of these beliefs resonate with you differently following this training?</a:t>
            </a:r>
          </a:p>
          <a:p>
            <a:endParaRPr lang="en-US" baseline="0" dirty="0" smtClean="0"/>
          </a:p>
          <a:p>
            <a:r>
              <a:rPr lang="en-US" i="1" baseline="0" dirty="0" smtClean="0"/>
              <a:t>Take thoughts from the whole group as time allows.</a:t>
            </a:r>
          </a:p>
          <a:p>
            <a:endParaRPr lang="en-US" baseline="0" dirty="0" smtClean="0"/>
          </a:p>
          <a:p>
            <a:r>
              <a:rPr lang="en-US" baseline="0" dirty="0" smtClean="0"/>
              <a:t>Closeout with any final comments and reflections from the coach.</a:t>
            </a:r>
            <a:endParaRPr lang="en-US" dirty="0"/>
          </a:p>
        </p:txBody>
      </p:sp>
      <p:sp>
        <p:nvSpPr>
          <p:cNvPr id="4" name="Slide Number Placeholder 3"/>
          <p:cNvSpPr>
            <a:spLocks noGrp="1"/>
          </p:cNvSpPr>
          <p:nvPr>
            <p:ph type="sldNum" sz="quarter" idx="10"/>
          </p:nvPr>
        </p:nvSpPr>
        <p:spPr/>
        <p:txBody>
          <a:bodyPr/>
          <a:lstStyle/>
          <a:p>
            <a:pPr>
              <a:defRPr/>
            </a:pPr>
            <a:fld id="{D19CD2A1-8543-4390-8997-FEBEED194FF3}"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185574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a:t>
            </a:r>
            <a:r>
              <a:rPr lang="en-US" baseline="0" dirty="0" smtClean="0"/>
              <a:t> Here is the brief overview of the agenda for the closing session.</a:t>
            </a:r>
            <a:endParaRPr lang="en-US" dirty="0"/>
          </a:p>
        </p:txBody>
      </p:sp>
      <p:sp>
        <p:nvSpPr>
          <p:cNvPr id="4" name="Slide Number Placeholder 3"/>
          <p:cNvSpPr>
            <a:spLocks noGrp="1"/>
          </p:cNvSpPr>
          <p:nvPr>
            <p:ph type="sldNum" sz="quarter" idx="10"/>
          </p:nvPr>
        </p:nvSpPr>
        <p:spPr/>
        <p:txBody>
          <a:bodyPr/>
          <a:lstStyle/>
          <a:p>
            <a:fld id="{75AEBD12-B130-4CAD-8344-87527ED2AE82}" type="slidenum">
              <a:rPr lang="en-US" smtClean="0"/>
              <a:pPr/>
              <a:t>2</a:t>
            </a:fld>
            <a:endParaRPr lang="en-US"/>
          </a:p>
        </p:txBody>
      </p:sp>
    </p:spTree>
    <p:extLst>
      <p:ext uri="{BB962C8B-B14F-4D97-AF65-F5344CB8AC3E}">
        <p14:creationId xmlns:p14="http://schemas.microsoft.com/office/powerpoint/2010/main" val="1664879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 </a:t>
            </a:r>
            <a:r>
              <a:rPr lang="en-US" b="0" dirty="0" smtClean="0"/>
              <a:t>This week you were a part of the</a:t>
            </a:r>
            <a:r>
              <a:rPr lang="en-US" b="0" baseline="0" dirty="0" smtClean="0"/>
              <a:t> largest summer training series in Tennessee history. We want to hear your honest feedback on what worked well for you as a learner and what could be improved in the future. Please take the next ten minutes to complete the survey.</a:t>
            </a:r>
          </a:p>
          <a:p>
            <a:endParaRPr lang="en-US" b="0" baseline="0" dirty="0" smtClean="0"/>
          </a:p>
          <a:p>
            <a:r>
              <a:rPr lang="en-US" b="1" baseline="0" dirty="0" smtClean="0"/>
              <a:t>Materials Needed for Session:</a:t>
            </a:r>
          </a:p>
          <a:p>
            <a:r>
              <a:rPr lang="en-US" b="0" baseline="0" dirty="0" smtClean="0"/>
              <a:t>Surveys</a:t>
            </a:r>
          </a:p>
          <a:p>
            <a:r>
              <a:rPr lang="en-US" b="0" baseline="0" dirty="0" smtClean="0"/>
              <a:t>Pen and Paper (for quick-write)</a:t>
            </a:r>
            <a:endParaRPr lang="en-US" b="0" dirty="0"/>
          </a:p>
        </p:txBody>
      </p:sp>
      <p:sp>
        <p:nvSpPr>
          <p:cNvPr id="4" name="Slide Number Placeholder 3"/>
          <p:cNvSpPr>
            <a:spLocks noGrp="1"/>
          </p:cNvSpPr>
          <p:nvPr>
            <p:ph type="sldNum" sz="quarter" idx="10"/>
          </p:nvPr>
        </p:nvSpPr>
        <p:spPr/>
        <p:txBody>
          <a:bodyPr/>
          <a:lstStyle/>
          <a:p>
            <a:fld id="{75AEBD12-B130-4CAD-8344-87527ED2AE82}" type="slidenum">
              <a:rPr lang="en-US" smtClean="0"/>
              <a:pPr/>
              <a:t>3</a:t>
            </a:fld>
            <a:endParaRPr lang="en-US"/>
          </a:p>
        </p:txBody>
      </p:sp>
    </p:spTree>
    <p:extLst>
      <p:ext uri="{BB962C8B-B14F-4D97-AF65-F5344CB8AC3E}">
        <p14:creationId xmlns:p14="http://schemas.microsoft.com/office/powerpoint/2010/main" val="1949229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 </a:t>
            </a:r>
            <a:r>
              <a:rPr lang="en-US" b="0" dirty="0" smtClean="0"/>
              <a:t>We’ve completed 5 modules</a:t>
            </a:r>
            <a:r>
              <a:rPr lang="en-US" b="0" baseline="0" dirty="0" smtClean="0"/>
              <a:t> throughout the training this week. We’ve conquered a lot in a short amount of time!</a:t>
            </a:r>
          </a:p>
          <a:p>
            <a:endParaRPr lang="en-US" b="0" baseline="0" dirty="0" smtClean="0"/>
          </a:p>
          <a:p>
            <a:r>
              <a:rPr lang="en-US" b="0" baseline="0" dirty="0" smtClean="0"/>
              <a:t>Coaches – feel free to highlight any key takeaways from the work of your group.</a:t>
            </a:r>
            <a:endParaRPr lang="en-US" b="1" dirty="0"/>
          </a:p>
        </p:txBody>
      </p:sp>
      <p:sp>
        <p:nvSpPr>
          <p:cNvPr id="4" name="Slide Number Placeholder 3"/>
          <p:cNvSpPr>
            <a:spLocks noGrp="1"/>
          </p:cNvSpPr>
          <p:nvPr>
            <p:ph type="sldNum" sz="quarter" idx="10"/>
          </p:nvPr>
        </p:nvSpPr>
        <p:spPr/>
        <p:txBody>
          <a:bodyPr/>
          <a:lstStyle/>
          <a:p>
            <a:fld id="{75AEBD12-B130-4CAD-8344-87527ED2AE82}" type="slidenum">
              <a:rPr lang="en-US" smtClean="0"/>
              <a:pPr/>
              <a:t>4</a:t>
            </a:fld>
            <a:endParaRPr lang="en-US"/>
          </a:p>
        </p:txBody>
      </p:sp>
    </p:spTree>
    <p:extLst>
      <p:ext uri="{BB962C8B-B14F-4D97-AF65-F5344CB8AC3E}">
        <p14:creationId xmlns:p14="http://schemas.microsoft.com/office/powerpoint/2010/main" val="2458732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 </a:t>
            </a:r>
            <a:r>
              <a:rPr lang="en-US" b="0" dirty="0" smtClean="0"/>
              <a:t>Take</a:t>
            </a:r>
            <a:r>
              <a:rPr lang="en-US" baseline="0" dirty="0" smtClean="0"/>
              <a:t> two minutes to conduct a quick write reflection on these three questions. </a:t>
            </a:r>
            <a:r>
              <a:rPr lang="en-US" dirty="0" smtClean="0"/>
              <a:t>This</a:t>
            </a:r>
            <a:r>
              <a:rPr lang="en-US" baseline="0" dirty="0" smtClean="0"/>
              <a:t> is an opportunity to reflect on all of the material covered in the days of the summer training.  Then we’ll break into small group discussion and whole group share out following. </a:t>
            </a:r>
          </a:p>
        </p:txBody>
      </p:sp>
      <p:sp>
        <p:nvSpPr>
          <p:cNvPr id="4" name="Slide Number Placeholder 3"/>
          <p:cNvSpPr>
            <a:spLocks noGrp="1"/>
          </p:cNvSpPr>
          <p:nvPr>
            <p:ph type="sldNum" sz="quarter" idx="10"/>
          </p:nvPr>
        </p:nvSpPr>
        <p:spPr/>
        <p:txBody>
          <a:bodyPr/>
          <a:lstStyle/>
          <a:p>
            <a:fld id="{75AEBD12-B130-4CAD-8344-87527ED2AE82}" type="slidenum">
              <a:rPr lang="en-US" smtClean="0"/>
              <a:pPr/>
              <a:t>5</a:t>
            </a:fld>
            <a:endParaRPr lang="en-US"/>
          </a:p>
        </p:txBody>
      </p:sp>
    </p:spTree>
    <p:extLst>
      <p:ext uri="{BB962C8B-B14F-4D97-AF65-F5344CB8AC3E}">
        <p14:creationId xmlns:p14="http://schemas.microsoft.com/office/powerpoint/2010/main" val="3560409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087"/>
            <a:r>
              <a:rPr lang="en-US" dirty="0" smtClean="0"/>
              <a:t>(SAY): </a:t>
            </a:r>
            <a:r>
              <a:rPr lang="en-US" dirty="0"/>
              <a:t>Now let’s break into small group discussion for 3 minutes before we share out whole group. (Share out as time allows)</a:t>
            </a:r>
          </a:p>
          <a:p>
            <a:endParaRPr lang="en-US" baseline="0" dirty="0" smtClean="0"/>
          </a:p>
        </p:txBody>
      </p:sp>
      <p:sp>
        <p:nvSpPr>
          <p:cNvPr id="4" name="Slide Number Placeholder 3"/>
          <p:cNvSpPr>
            <a:spLocks noGrp="1"/>
          </p:cNvSpPr>
          <p:nvPr>
            <p:ph type="sldNum" sz="quarter" idx="10"/>
          </p:nvPr>
        </p:nvSpPr>
        <p:spPr/>
        <p:txBody>
          <a:bodyPr/>
          <a:lstStyle/>
          <a:p>
            <a:fld id="{75AEBD12-B130-4CAD-8344-87527ED2AE82}" type="slidenum">
              <a:rPr lang="en-US" smtClean="0"/>
              <a:pPr/>
              <a:t>6</a:t>
            </a:fld>
            <a:endParaRPr lang="en-US"/>
          </a:p>
        </p:txBody>
      </p:sp>
    </p:spTree>
    <p:extLst>
      <p:ext uri="{BB962C8B-B14F-4D97-AF65-F5344CB8AC3E}">
        <p14:creationId xmlns:p14="http://schemas.microsoft.com/office/powerpoint/2010/main" val="3560409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087">
              <a:defRPr/>
            </a:pPr>
            <a:r>
              <a:rPr lang="en-US" dirty="0" smtClean="0"/>
              <a:t>(SAY):</a:t>
            </a:r>
            <a:r>
              <a:rPr lang="en-US" baseline="0" dirty="0" smtClean="0"/>
              <a:t> All of the materials you received in hard copy at this training will be available in soft copy at www.TNCore.org by August 1. Listed on this slide are the three steps you will take to find the resources online.</a:t>
            </a:r>
          </a:p>
          <a:p>
            <a:pPr defTabSz="923087">
              <a:defRPr/>
            </a:pPr>
            <a:endParaRPr lang="en-US" baseline="0" dirty="0" smtClean="0"/>
          </a:p>
          <a:p>
            <a:endParaRPr lang="en-US" dirty="0" smtClean="0">
              <a:effectLst/>
            </a:endParaRPr>
          </a:p>
          <a:p>
            <a:r>
              <a:rPr lang="en-US" dirty="0" smtClean="0">
                <a:effectLst/>
              </a:rPr>
              <a:t>On the next slide,</a:t>
            </a:r>
            <a:r>
              <a:rPr lang="en-US" baseline="0" dirty="0" smtClean="0">
                <a:effectLst/>
              </a:rPr>
              <a:t> you’ll see a template of what the training models will look like.</a:t>
            </a:r>
            <a:endParaRPr lang="en-US" dirty="0" smtClean="0">
              <a:effectLst/>
            </a:endParaRPr>
          </a:p>
          <a:p>
            <a:pPr defTabSz="923087">
              <a:defRPr/>
            </a:pPr>
            <a:endParaRPr lang="en-US" dirty="0"/>
          </a:p>
        </p:txBody>
      </p:sp>
      <p:sp>
        <p:nvSpPr>
          <p:cNvPr id="4" name="Slide Number Placeholder 3"/>
          <p:cNvSpPr>
            <a:spLocks noGrp="1"/>
          </p:cNvSpPr>
          <p:nvPr>
            <p:ph type="sldNum" sz="quarter" idx="10"/>
          </p:nvPr>
        </p:nvSpPr>
        <p:spPr/>
        <p:txBody>
          <a:bodyPr/>
          <a:lstStyle/>
          <a:p>
            <a:fld id="{75AEBD12-B130-4CAD-8344-87527ED2AE82}" type="slidenum">
              <a:rPr lang="en-US" smtClean="0"/>
              <a:pPr/>
              <a:t>7</a:t>
            </a:fld>
            <a:endParaRPr lang="en-US"/>
          </a:p>
        </p:txBody>
      </p:sp>
    </p:spTree>
    <p:extLst>
      <p:ext uri="{BB962C8B-B14F-4D97-AF65-F5344CB8AC3E}">
        <p14:creationId xmlns:p14="http://schemas.microsoft.com/office/powerpoint/2010/main" val="406897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087">
              <a:defRPr/>
            </a:pPr>
            <a:r>
              <a:rPr lang="en-US" dirty="0" smtClean="0"/>
              <a:t>(SAY):</a:t>
            </a:r>
            <a:r>
              <a:rPr lang="en-US" baseline="0" dirty="0" smtClean="0"/>
              <a:t> Training models will also be made available to give schools and districts options for how to administer this summer training in the 2013-14 school year. This is a template of what the models will look like. Developed by </a:t>
            </a:r>
            <a:r>
              <a:rPr lang="en-US" baseline="0" dirty="0" err="1" smtClean="0"/>
              <a:t>TNCore</a:t>
            </a:r>
            <a:r>
              <a:rPr lang="en-US" baseline="0" dirty="0" smtClean="0"/>
              <a:t> coaches and teachers, these templates provide multiple timelines for districts to have flexibility and choice in implementing the training modules you experience over a few days this summer. You can implement the models in larger in-service training days throughout the year or… (advance the slide)</a:t>
            </a:r>
            <a:endParaRPr lang="en-US" dirty="0"/>
          </a:p>
        </p:txBody>
      </p:sp>
      <p:sp>
        <p:nvSpPr>
          <p:cNvPr id="4" name="Slide Number Placeholder 3"/>
          <p:cNvSpPr>
            <a:spLocks noGrp="1"/>
          </p:cNvSpPr>
          <p:nvPr>
            <p:ph type="sldNum" sz="quarter" idx="10"/>
          </p:nvPr>
        </p:nvSpPr>
        <p:spPr/>
        <p:txBody>
          <a:bodyPr/>
          <a:lstStyle/>
          <a:p>
            <a:fld id="{75AEBD12-B130-4CAD-8344-87527ED2AE82}" type="slidenum">
              <a:rPr lang="en-US" smtClean="0"/>
              <a:pPr/>
              <a:t>8</a:t>
            </a:fld>
            <a:endParaRPr lang="en-US"/>
          </a:p>
        </p:txBody>
      </p:sp>
    </p:spTree>
    <p:extLst>
      <p:ext uri="{BB962C8B-B14F-4D97-AF65-F5344CB8AC3E}">
        <p14:creationId xmlns:p14="http://schemas.microsoft.com/office/powerpoint/2010/main" val="406897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 We will also be sharing</a:t>
            </a:r>
            <a:r>
              <a:rPr lang="en-US" baseline="0" dirty="0" smtClean="0"/>
              <a:t> information about activities that can be conducted across a year of PLCs.</a:t>
            </a:r>
          </a:p>
          <a:p>
            <a:endParaRPr lang="en-US" baseline="0" dirty="0" smtClean="0"/>
          </a:p>
          <a:p>
            <a:r>
              <a:rPr lang="en-US" baseline="0" dirty="0" smtClean="0"/>
              <a:t>Remember to subscribe to the </a:t>
            </a:r>
            <a:r>
              <a:rPr lang="en-US" baseline="0" dirty="0" err="1" smtClean="0"/>
              <a:t>TNCore</a:t>
            </a:r>
            <a:r>
              <a:rPr lang="en-US" baseline="0" dirty="0" smtClean="0"/>
              <a:t> update and you will receive a notification when these resources will be available on the website.</a:t>
            </a:r>
          </a:p>
          <a:p>
            <a:endParaRPr lang="en-US" baseline="0" dirty="0" smtClean="0"/>
          </a:p>
          <a:p>
            <a:r>
              <a:rPr lang="en-US" i="1" baseline="0" dirty="0" smtClean="0"/>
              <a:t>*The coach can also offer him/herself as a resource to contact throughout the summer and school year.</a:t>
            </a:r>
          </a:p>
          <a:p>
            <a:endParaRPr lang="en-US" i="1" baseline="0" dirty="0" smtClean="0"/>
          </a:p>
          <a:p>
            <a:r>
              <a:rPr lang="en-US" baseline="0" dirty="0" smtClean="0"/>
              <a:t>Now that we’ve come to the end of our training, we’ll hear from our students in Tennessee one more time to remind us why we’re here together this summer.</a:t>
            </a:r>
            <a:endParaRPr lang="en-US" dirty="0"/>
          </a:p>
        </p:txBody>
      </p:sp>
      <p:sp>
        <p:nvSpPr>
          <p:cNvPr id="4" name="Slide Number Placeholder 3"/>
          <p:cNvSpPr>
            <a:spLocks noGrp="1"/>
          </p:cNvSpPr>
          <p:nvPr>
            <p:ph type="sldNum" sz="quarter" idx="10"/>
          </p:nvPr>
        </p:nvSpPr>
        <p:spPr/>
        <p:txBody>
          <a:bodyPr/>
          <a:lstStyle/>
          <a:p>
            <a:fld id="{75AEBD12-B130-4CAD-8344-87527ED2AE82}" type="slidenum">
              <a:rPr lang="en-US" smtClean="0"/>
              <a:pPr/>
              <a:t>9</a:t>
            </a:fld>
            <a:endParaRPr lang="en-US"/>
          </a:p>
        </p:txBody>
      </p:sp>
    </p:spTree>
    <p:extLst>
      <p:ext uri="{BB962C8B-B14F-4D97-AF65-F5344CB8AC3E}">
        <p14:creationId xmlns:p14="http://schemas.microsoft.com/office/powerpoint/2010/main" val="4228473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9900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100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77038" y="306388"/>
            <a:ext cx="2205037" cy="5819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1925" y="306388"/>
            <a:ext cx="6462713" cy="5819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8915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enera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7" name="Text Placeholder 2"/>
          <p:cNvSpPr>
            <a:spLocks noGrp="1"/>
          </p:cNvSpPr>
          <p:nvPr>
            <p:ph idx="1"/>
          </p:nvPr>
        </p:nvSpPr>
        <p:spPr>
          <a:xfrm>
            <a:off x="457200" y="1341437"/>
            <a:ext cx="8229600" cy="4525963"/>
          </a:xfrm>
          <a:prstGeom prst="rect">
            <a:avLst/>
          </a:prstGeom>
        </p:spPr>
        <p:txBody>
          <a:bodyPr vert="horz" lIns="91440" tIns="45720" rIns="91440" bIns="45720" rtlCol="0">
            <a:normAutofit/>
          </a:bodyPr>
          <a:lstStyle/>
          <a:p>
            <a:pPr lvl="0"/>
            <a:r>
              <a:rPr lang="en-US" dirty="0" smtClean="0"/>
              <a:t>Text</a:t>
            </a:r>
          </a:p>
          <a:p>
            <a:pPr lvl="1"/>
            <a:r>
              <a:rPr lang="en-US" dirty="0" smtClean="0"/>
              <a:t>Text</a:t>
            </a:r>
          </a:p>
          <a:p>
            <a:pPr lvl="2"/>
            <a:r>
              <a:rPr lang="en-US" dirty="0" smtClean="0"/>
              <a:t>Text</a:t>
            </a:r>
          </a:p>
          <a:p>
            <a:pPr lvl="3"/>
            <a:r>
              <a:rPr lang="en-US" dirty="0" smtClean="0"/>
              <a:t>Text</a:t>
            </a:r>
          </a:p>
          <a:p>
            <a:pPr lvl="4"/>
            <a:r>
              <a:rPr lang="en-US" dirty="0" smtClean="0"/>
              <a:t>Text</a:t>
            </a:r>
            <a:endParaRPr lang="en-US" dirty="0"/>
          </a:p>
        </p:txBody>
      </p:sp>
    </p:spTree>
    <p:extLst>
      <p:ext uri="{BB962C8B-B14F-4D97-AF65-F5344CB8AC3E}">
        <p14:creationId xmlns:p14="http://schemas.microsoft.com/office/powerpoint/2010/main" val="306972679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738255" y="4327360"/>
            <a:ext cx="4405745" cy="434645"/>
          </a:xfrm>
          <a:prstGeom prst="rect">
            <a:avLst/>
          </a:prstGeom>
        </p:spPr>
        <p:txBody>
          <a:bodyPr/>
          <a:lstStyle>
            <a:lvl1pPr algn="r">
              <a:defRPr sz="2000" baseline="0">
                <a:solidFill>
                  <a:schemeClr val="accent6">
                    <a:lumMod val="75000"/>
                    <a:lumOff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213268" y="5144987"/>
            <a:ext cx="3930732" cy="424541"/>
          </a:xfrm>
          <a:prstGeom prst="rect">
            <a:avLst/>
          </a:prstGeom>
        </p:spPr>
        <p:txBody>
          <a:bodyPr/>
          <a:lstStyle>
            <a:lvl1pPr marL="0" indent="0" algn="r">
              <a:buNone/>
              <a:defRPr sz="1600" baseline="0">
                <a:solidFill>
                  <a:schemeClr val="accent6">
                    <a:lumMod val="75000"/>
                    <a:lumOff val="2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686571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05528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17366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3458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71124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56748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3839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1783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48399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454146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07281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277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02536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1925" y="1439863"/>
            <a:ext cx="4333875" cy="4686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39863"/>
            <a:ext cx="4333875" cy="4686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7765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82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06498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940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9335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3671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bwMode="auto">
          <a:xfrm>
            <a:off x="154380" y="142504"/>
            <a:ext cx="6571160" cy="72439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p>
            <a:pPr lvl="0"/>
            <a:r>
              <a:rPr lang="en-US" dirty="0" smtClean="0"/>
              <a:t>Click to edit Master title style</a:t>
            </a:r>
          </a:p>
        </p:txBody>
      </p:sp>
      <p:sp>
        <p:nvSpPr>
          <p:cNvPr id="3076" name="Rectangle 3"/>
          <p:cNvSpPr>
            <a:spLocks noGrp="1" noChangeArrowheads="1"/>
          </p:cNvSpPr>
          <p:nvPr>
            <p:ph type="body" idx="1"/>
          </p:nvPr>
        </p:nvSpPr>
        <p:spPr bwMode="auto">
          <a:xfrm>
            <a:off x="161925" y="1439863"/>
            <a:ext cx="8820150" cy="4686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3079" name="Rectangle 7"/>
          <p:cNvSpPr>
            <a:spLocks noChangeArrowheads="1"/>
          </p:cNvSpPr>
          <p:nvPr userDrawn="1"/>
        </p:nvSpPr>
        <p:spPr bwMode="auto">
          <a:xfrm>
            <a:off x="0" y="0"/>
            <a:ext cx="9144000" cy="6858000"/>
          </a:xfrm>
          <a:prstGeom prst="rect">
            <a:avLst/>
          </a:prstGeom>
          <a:noFill/>
          <a:ln w="12700">
            <a:solidFill>
              <a:schemeClr val="accent1"/>
            </a:solidFill>
            <a:miter lim="800000"/>
            <a:headEnd/>
            <a:tailEnd/>
          </a:ln>
          <a:effectLst/>
        </p:spPr>
        <p:txBody>
          <a:bodyPr wrap="none" anchor="ctr"/>
          <a:lstStyle/>
          <a:p>
            <a:pPr fontAlgn="base">
              <a:spcBef>
                <a:spcPct val="0"/>
              </a:spcBef>
              <a:spcAft>
                <a:spcPct val="0"/>
              </a:spcAft>
              <a:defRPr/>
            </a:pPr>
            <a:endParaRPr lang="en-US" b="1">
              <a:solidFill>
                <a:srgbClr val="000000"/>
              </a:solidFill>
              <a:latin typeface="Century Gothic" pitchFamily="34" charset="0"/>
            </a:endParaRPr>
          </a:p>
        </p:txBody>
      </p:sp>
      <p:sp>
        <p:nvSpPr>
          <p:cNvPr id="3083" name="Rectangle 11"/>
          <p:cNvSpPr>
            <a:spLocks noChangeArrowheads="1"/>
          </p:cNvSpPr>
          <p:nvPr userDrawn="1"/>
        </p:nvSpPr>
        <p:spPr bwMode="auto">
          <a:xfrm>
            <a:off x="39688" y="927100"/>
            <a:ext cx="9064625" cy="42863"/>
          </a:xfrm>
          <a:prstGeom prst="rect">
            <a:avLst/>
          </a:prstGeom>
          <a:solidFill>
            <a:schemeClr val="accent1"/>
          </a:solidFill>
          <a:ln w="9525">
            <a:noFill/>
            <a:miter lim="800000"/>
            <a:headEnd/>
            <a:tailEnd/>
          </a:ln>
          <a:effectLst/>
        </p:spPr>
        <p:txBody>
          <a:bodyPr wrap="none" anchor="ctr"/>
          <a:lstStyle/>
          <a:p>
            <a:pPr fontAlgn="base">
              <a:spcBef>
                <a:spcPct val="0"/>
              </a:spcBef>
              <a:spcAft>
                <a:spcPct val="0"/>
              </a:spcAft>
              <a:defRPr/>
            </a:pPr>
            <a:endParaRPr lang="en-US" b="1">
              <a:solidFill>
                <a:srgbClr val="000000"/>
              </a:solidFill>
              <a:latin typeface="Century Gothic" pitchFamily="34" charset="0"/>
            </a:endParaRPr>
          </a:p>
        </p:txBody>
      </p:sp>
      <p:sp>
        <p:nvSpPr>
          <p:cNvPr id="3191" name="Line 119"/>
          <p:cNvSpPr>
            <a:spLocks noChangeShapeType="1"/>
          </p:cNvSpPr>
          <p:nvPr userDrawn="1"/>
        </p:nvSpPr>
        <p:spPr bwMode="auto">
          <a:xfrm>
            <a:off x="39688" y="6481763"/>
            <a:ext cx="9064625" cy="0"/>
          </a:xfrm>
          <a:prstGeom prst="line">
            <a:avLst/>
          </a:prstGeom>
          <a:noFill/>
          <a:ln w="12700">
            <a:solidFill>
              <a:schemeClr val="hlink"/>
            </a:solidFill>
            <a:round/>
            <a:headEnd/>
            <a:tailEnd/>
          </a:ln>
          <a:effectLst/>
        </p:spPr>
        <p:txBody>
          <a:bodyPr/>
          <a:lstStyle/>
          <a:p>
            <a:pPr fontAlgn="base">
              <a:spcBef>
                <a:spcPct val="0"/>
              </a:spcBef>
              <a:spcAft>
                <a:spcPct val="0"/>
              </a:spcAft>
              <a:defRPr/>
            </a:pPr>
            <a:endParaRPr lang="en-US" b="1">
              <a:solidFill>
                <a:srgbClr val="000000"/>
              </a:solidFill>
              <a:latin typeface="Century Gothic" pitchFamily="34" charset="0"/>
            </a:endParaRPr>
          </a:p>
        </p:txBody>
      </p:sp>
      <p:graphicFrame>
        <p:nvGraphicFramePr>
          <p:cNvPr id="3128" name="Group 56"/>
          <p:cNvGraphicFramePr>
            <a:graphicFrameLocks noGrp="1"/>
          </p:cNvGraphicFramePr>
          <p:nvPr userDrawn="1"/>
        </p:nvGraphicFramePr>
        <p:xfrm>
          <a:off x="39689" y="6513513"/>
          <a:ext cx="8719750" cy="307975"/>
        </p:xfrm>
        <a:graphic>
          <a:graphicData uri="http://schemas.openxmlformats.org/drawingml/2006/table">
            <a:tbl>
              <a:tblPr/>
              <a:tblGrid>
                <a:gridCol w="8719750"/>
              </a:tblGrid>
              <a:tr h="307975">
                <a:tc>
                  <a:txBody>
                    <a:bodyPr/>
                    <a:lstStyle/>
                    <a:p>
                      <a:pPr algn="r"/>
                      <a:endParaRPr lang="en-US" sz="1100" dirty="0">
                        <a:solidFill>
                          <a:schemeClr val="bg1"/>
                        </a:solidFill>
                      </a:endParaRPr>
                    </a:p>
                  </a:txBody>
                  <a:tcPr anchor="ctr" horzOverflow="overflow">
                    <a:lnL>
                      <a:noFill/>
                    </a:lnL>
                    <a:lnR w="3175" cap="flat" cmpd="sng" algn="ctr">
                      <a:noFill/>
                      <a:prstDash val="solid"/>
                      <a:round/>
                      <a:headEnd type="none" w="med" len="med"/>
                      <a:tailEnd type="none" w="med" len="med"/>
                    </a:lnR>
                    <a:lnT>
                      <a:noFill/>
                    </a:lnT>
                    <a:lnB>
                      <a:noFill/>
                    </a:lnB>
                    <a:lnTlToBr>
                      <a:noFill/>
                    </a:lnTlToBr>
                    <a:lnBlToTr>
                      <a:noFill/>
                    </a:lnBlToTr>
                    <a:solidFill>
                      <a:schemeClr val="accent1"/>
                    </a:solidFill>
                  </a:tcPr>
                </a:tc>
              </a:tr>
            </a:tbl>
          </a:graphicData>
        </a:graphic>
      </p:graphicFrame>
      <p:sp>
        <p:nvSpPr>
          <p:cNvPr id="3354" name="Rectangle 282"/>
          <p:cNvSpPr>
            <a:spLocks noChangeArrowheads="1"/>
          </p:cNvSpPr>
          <p:nvPr userDrawn="1"/>
        </p:nvSpPr>
        <p:spPr bwMode="auto">
          <a:xfrm>
            <a:off x="39688" y="38100"/>
            <a:ext cx="9064625" cy="6781800"/>
          </a:xfrm>
          <a:prstGeom prst="rect">
            <a:avLst/>
          </a:prstGeom>
          <a:noFill/>
          <a:ln w="0">
            <a:solidFill>
              <a:schemeClr val="accent1"/>
            </a:solidFill>
            <a:miter lim="800000"/>
            <a:headEnd/>
            <a:tailEnd/>
          </a:ln>
          <a:effectLst/>
        </p:spPr>
        <p:txBody>
          <a:bodyPr wrap="none" anchor="ctr"/>
          <a:lstStyle/>
          <a:p>
            <a:pPr fontAlgn="base">
              <a:spcBef>
                <a:spcPct val="0"/>
              </a:spcBef>
              <a:spcAft>
                <a:spcPct val="0"/>
              </a:spcAft>
              <a:defRPr/>
            </a:pPr>
            <a:endParaRPr lang="en-US" b="1">
              <a:solidFill>
                <a:srgbClr val="000000"/>
              </a:solidFill>
              <a:latin typeface="Century Gothic" pitchFamily="34" charset="0"/>
            </a:endParaRPr>
          </a:p>
        </p:txBody>
      </p:sp>
      <p:pic>
        <p:nvPicPr>
          <p:cNvPr id="9" name="Picture 8" descr="TNCORE Logo Uppercase.jpg"/>
          <p:cNvPicPr>
            <a:picLocks noChangeAspect="1"/>
          </p:cNvPicPr>
          <p:nvPr userDrawn="1"/>
        </p:nvPicPr>
        <p:blipFill>
          <a:blip r:embed="rId14" cstate="print"/>
          <a:stretch>
            <a:fillRect/>
          </a:stretch>
        </p:blipFill>
        <p:spPr>
          <a:xfrm>
            <a:off x="7246834" y="281299"/>
            <a:ext cx="1776139" cy="419457"/>
          </a:xfrm>
          <a:prstGeom prst="rect">
            <a:avLst/>
          </a:prstGeom>
        </p:spPr>
      </p:pic>
      <p:cxnSp>
        <p:nvCxnSpPr>
          <p:cNvPr id="11" name="Straight Connector 10"/>
          <p:cNvCxnSpPr/>
          <p:nvPr userDrawn="1"/>
        </p:nvCxnSpPr>
        <p:spPr bwMode="auto">
          <a:xfrm>
            <a:off x="7161376" y="102550"/>
            <a:ext cx="0" cy="769121"/>
          </a:xfrm>
          <a:prstGeom prst="line">
            <a:avLst/>
          </a:prstGeom>
          <a:solidFill>
            <a:schemeClr val="accent1"/>
          </a:solidFill>
          <a:ln w="12700" cap="flat" cmpd="sng" algn="ctr">
            <a:solidFill>
              <a:schemeClr val="accent1"/>
            </a:solidFill>
            <a:prstDash val="solid"/>
            <a:round/>
            <a:headEnd type="none" w="med" len="med"/>
            <a:tailEnd type="none" w="med" len="med"/>
          </a:ln>
          <a:effectLst/>
        </p:spPr>
      </p:cxnSp>
      <p:sp>
        <p:nvSpPr>
          <p:cNvPr id="14" name="TextBox 13"/>
          <p:cNvSpPr txBox="1"/>
          <p:nvPr userDrawn="1"/>
        </p:nvSpPr>
        <p:spPr>
          <a:xfrm>
            <a:off x="8691083" y="6511895"/>
            <a:ext cx="410198" cy="311920"/>
          </a:xfrm>
          <a:prstGeom prst="rect">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fontAlgn="base">
              <a:spcBef>
                <a:spcPct val="0"/>
              </a:spcBef>
              <a:spcAft>
                <a:spcPct val="0"/>
              </a:spcAft>
            </a:pPr>
            <a:fld id="{1DF48313-56C4-4615-AA55-A9701DC85C98}" type="slidenum">
              <a:rPr lang="en-US" sz="1100">
                <a:solidFill>
                  <a:srgbClr val="FFFFFF"/>
                </a:solidFill>
              </a:rPr>
              <a:pPr fontAlgn="base">
                <a:spcBef>
                  <a:spcPct val="0"/>
                </a:spcBef>
                <a:spcAft>
                  <a:spcPct val="0"/>
                </a:spcAft>
              </a:pPr>
              <a:t>‹#›</a:t>
            </a:fld>
            <a:endParaRPr lang="en-US" sz="1100" dirty="0">
              <a:solidFill>
                <a:srgbClr val="FFFFFF"/>
              </a:solidFill>
            </a:endParaRPr>
          </a:p>
        </p:txBody>
      </p:sp>
    </p:spTree>
    <p:extLst>
      <p:ext uri="{BB962C8B-B14F-4D97-AF65-F5344CB8AC3E}">
        <p14:creationId xmlns:p14="http://schemas.microsoft.com/office/powerpoint/2010/main" val="397827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rtl="0" eaLnBrk="0" fontAlgn="base" hangingPunct="0">
        <a:spcBef>
          <a:spcPct val="0"/>
        </a:spcBef>
        <a:spcAft>
          <a:spcPct val="0"/>
        </a:spcAft>
        <a:defRPr sz="2800">
          <a:solidFill>
            <a:schemeClr val="accent1"/>
          </a:solidFill>
          <a:latin typeface="+mj-lt"/>
          <a:ea typeface="+mj-ea"/>
          <a:cs typeface="+mj-cs"/>
        </a:defRPr>
      </a:lvl1pPr>
      <a:lvl2pPr algn="r" rtl="0" eaLnBrk="0" fontAlgn="base" hangingPunct="0">
        <a:spcBef>
          <a:spcPct val="0"/>
        </a:spcBef>
        <a:spcAft>
          <a:spcPct val="0"/>
        </a:spcAft>
        <a:defRPr sz="1500">
          <a:solidFill>
            <a:schemeClr val="accent1"/>
          </a:solidFill>
          <a:latin typeface="Century Gothic" pitchFamily="34" charset="0"/>
        </a:defRPr>
      </a:lvl2pPr>
      <a:lvl3pPr algn="r" rtl="0" eaLnBrk="0" fontAlgn="base" hangingPunct="0">
        <a:spcBef>
          <a:spcPct val="0"/>
        </a:spcBef>
        <a:spcAft>
          <a:spcPct val="0"/>
        </a:spcAft>
        <a:defRPr sz="1500">
          <a:solidFill>
            <a:schemeClr val="accent1"/>
          </a:solidFill>
          <a:latin typeface="Century Gothic" pitchFamily="34" charset="0"/>
        </a:defRPr>
      </a:lvl3pPr>
      <a:lvl4pPr algn="r" rtl="0" eaLnBrk="0" fontAlgn="base" hangingPunct="0">
        <a:spcBef>
          <a:spcPct val="0"/>
        </a:spcBef>
        <a:spcAft>
          <a:spcPct val="0"/>
        </a:spcAft>
        <a:defRPr sz="1500">
          <a:solidFill>
            <a:schemeClr val="accent1"/>
          </a:solidFill>
          <a:latin typeface="Century Gothic" pitchFamily="34" charset="0"/>
        </a:defRPr>
      </a:lvl4pPr>
      <a:lvl5pPr algn="r" rtl="0" eaLnBrk="0" fontAlgn="base" hangingPunct="0">
        <a:spcBef>
          <a:spcPct val="0"/>
        </a:spcBef>
        <a:spcAft>
          <a:spcPct val="0"/>
        </a:spcAft>
        <a:defRPr sz="1500">
          <a:solidFill>
            <a:schemeClr val="accent1"/>
          </a:solidFill>
          <a:latin typeface="Century Gothic" pitchFamily="34" charset="0"/>
        </a:defRPr>
      </a:lvl5pPr>
      <a:lvl6pPr marL="457200" algn="r" rtl="0" fontAlgn="base">
        <a:spcBef>
          <a:spcPct val="0"/>
        </a:spcBef>
        <a:spcAft>
          <a:spcPct val="0"/>
        </a:spcAft>
        <a:defRPr sz="1600">
          <a:solidFill>
            <a:schemeClr val="accent1"/>
          </a:solidFill>
          <a:latin typeface="Century Gothic" pitchFamily="34" charset="0"/>
        </a:defRPr>
      </a:lvl6pPr>
      <a:lvl7pPr marL="914400" algn="r" rtl="0" fontAlgn="base">
        <a:spcBef>
          <a:spcPct val="0"/>
        </a:spcBef>
        <a:spcAft>
          <a:spcPct val="0"/>
        </a:spcAft>
        <a:defRPr sz="1600">
          <a:solidFill>
            <a:schemeClr val="accent1"/>
          </a:solidFill>
          <a:latin typeface="Century Gothic" pitchFamily="34" charset="0"/>
        </a:defRPr>
      </a:lvl7pPr>
      <a:lvl8pPr marL="1371600" algn="r" rtl="0" fontAlgn="base">
        <a:spcBef>
          <a:spcPct val="0"/>
        </a:spcBef>
        <a:spcAft>
          <a:spcPct val="0"/>
        </a:spcAft>
        <a:defRPr sz="1600">
          <a:solidFill>
            <a:schemeClr val="accent1"/>
          </a:solidFill>
          <a:latin typeface="Century Gothic" pitchFamily="34" charset="0"/>
        </a:defRPr>
      </a:lvl8pPr>
      <a:lvl9pPr marL="1828800" algn="r" rtl="0" fontAlgn="base">
        <a:spcBef>
          <a:spcPct val="0"/>
        </a:spcBef>
        <a:spcAft>
          <a:spcPct val="0"/>
        </a:spcAft>
        <a:defRPr sz="1600">
          <a:solidFill>
            <a:schemeClr val="accent1"/>
          </a:solidFill>
          <a:latin typeface="Century Gothic" pitchFamily="34" charset="0"/>
        </a:defRPr>
      </a:lvl9pPr>
    </p:titleStyle>
    <p:bodyStyle>
      <a:lvl1pPr marL="169863" indent="-169863" algn="l" rtl="0" eaLnBrk="0" fontAlgn="base" hangingPunct="0">
        <a:lnSpc>
          <a:spcPct val="120000"/>
        </a:lnSpc>
        <a:spcBef>
          <a:spcPct val="100000"/>
        </a:spcBef>
        <a:spcAft>
          <a:spcPct val="0"/>
        </a:spcAft>
        <a:buClr>
          <a:schemeClr val="folHlink"/>
        </a:buClr>
        <a:buChar char="•"/>
        <a:defRPr sz="2400">
          <a:solidFill>
            <a:schemeClr val="tx1"/>
          </a:solidFill>
          <a:latin typeface="+mn-lt"/>
          <a:ea typeface="+mn-ea"/>
          <a:cs typeface="+mn-cs"/>
        </a:defRPr>
      </a:lvl1pPr>
      <a:lvl2pPr marL="339725" indent="-168275" algn="l" rtl="0" eaLnBrk="0" fontAlgn="base" hangingPunct="0">
        <a:lnSpc>
          <a:spcPct val="120000"/>
        </a:lnSpc>
        <a:spcBef>
          <a:spcPct val="47000"/>
        </a:spcBef>
        <a:spcAft>
          <a:spcPct val="0"/>
        </a:spcAft>
        <a:buClr>
          <a:schemeClr val="folHlink"/>
        </a:buClr>
        <a:buChar char="–"/>
        <a:defRPr sz="1800">
          <a:solidFill>
            <a:schemeClr val="tx1"/>
          </a:solidFill>
          <a:latin typeface="+mn-lt"/>
        </a:defRPr>
      </a:lvl2pPr>
      <a:lvl3pPr marL="509588" indent="-168275" algn="l" rtl="0" eaLnBrk="0" fontAlgn="base" hangingPunct="0">
        <a:lnSpc>
          <a:spcPct val="120000"/>
        </a:lnSpc>
        <a:spcBef>
          <a:spcPct val="20000"/>
        </a:spcBef>
        <a:spcAft>
          <a:spcPct val="0"/>
        </a:spcAft>
        <a:buClr>
          <a:schemeClr val="folHlink"/>
        </a:buClr>
        <a:buChar char="•"/>
        <a:defRPr sz="14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Arial" charset="0"/>
        </a:defRPr>
      </a:lvl4pPr>
      <a:lvl5pPr marL="2057400" indent="-228600" algn="l" rtl="0" eaLnBrk="0" fontAlgn="base" hangingPunct="0">
        <a:spcBef>
          <a:spcPct val="20000"/>
        </a:spcBef>
        <a:spcAft>
          <a:spcPct val="0"/>
        </a:spcAft>
        <a:buChar char="»"/>
        <a:defRPr sz="1400">
          <a:solidFill>
            <a:schemeClr val="tx1"/>
          </a:solidFill>
          <a:latin typeface="Arial" charset="0"/>
        </a:defRPr>
      </a:lvl5pPr>
      <a:lvl6pPr marL="2514600" indent="-228600" algn="l" rtl="0" fontAlgn="base">
        <a:spcBef>
          <a:spcPct val="20000"/>
        </a:spcBef>
        <a:spcAft>
          <a:spcPct val="0"/>
        </a:spcAft>
        <a:buChar char="»"/>
        <a:defRPr sz="1400">
          <a:solidFill>
            <a:schemeClr val="tx1"/>
          </a:solidFill>
          <a:latin typeface="Arial" charset="0"/>
        </a:defRPr>
      </a:lvl6pPr>
      <a:lvl7pPr marL="2971800" indent="-228600" algn="l" rtl="0" fontAlgn="base">
        <a:spcBef>
          <a:spcPct val="20000"/>
        </a:spcBef>
        <a:spcAft>
          <a:spcPct val="0"/>
        </a:spcAft>
        <a:buChar char="»"/>
        <a:defRPr sz="1400">
          <a:solidFill>
            <a:schemeClr val="tx1"/>
          </a:solidFill>
          <a:latin typeface="Arial" charset="0"/>
        </a:defRPr>
      </a:lvl7pPr>
      <a:lvl8pPr marL="3429000" indent="-228600" algn="l" rtl="0" fontAlgn="base">
        <a:spcBef>
          <a:spcPct val="20000"/>
        </a:spcBef>
        <a:spcAft>
          <a:spcPct val="0"/>
        </a:spcAft>
        <a:buChar char="»"/>
        <a:defRPr sz="1400">
          <a:solidFill>
            <a:schemeClr val="tx1"/>
          </a:solidFill>
          <a:latin typeface="Arial" charset="0"/>
        </a:defRPr>
      </a:lvl8pPr>
      <a:lvl9pPr marL="3886200" indent="-228600" algn="l" rtl="0" fontAlgn="base">
        <a:spcBef>
          <a:spcPct val="20000"/>
        </a:spcBef>
        <a:spcAft>
          <a:spcPct val="0"/>
        </a:spcAft>
        <a:buChar char="»"/>
        <a:defRPr sz="14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2" name="Rectangle 148"/>
          <p:cNvSpPr>
            <a:spLocks noChangeArrowheads="1"/>
          </p:cNvSpPr>
          <p:nvPr userDrawn="1"/>
        </p:nvSpPr>
        <p:spPr bwMode="auto">
          <a:xfrm>
            <a:off x="34925" y="6532563"/>
            <a:ext cx="9074150" cy="288925"/>
          </a:xfrm>
          <a:prstGeom prst="rect">
            <a:avLst/>
          </a:prstGeom>
          <a:solidFill>
            <a:schemeClr val="accent1">
              <a:lumMod val="75000"/>
            </a:schemeClr>
          </a:solidFill>
          <a:ln w="9525">
            <a:noFill/>
            <a:miter lim="800000"/>
            <a:headEnd/>
            <a:tailEnd/>
          </a:ln>
          <a:effectLst/>
        </p:spPr>
        <p:txBody>
          <a:bodyPr wrap="none" anchor="ctr"/>
          <a:lstStyle/>
          <a:p>
            <a:pPr fontAlgn="base">
              <a:spcBef>
                <a:spcPct val="0"/>
              </a:spcBef>
              <a:spcAft>
                <a:spcPct val="0"/>
              </a:spcAft>
              <a:defRPr/>
            </a:pPr>
            <a:endParaRPr lang="en-US" b="1">
              <a:solidFill>
                <a:srgbClr val="000000"/>
              </a:solidFill>
              <a:latin typeface="Century Gothic" pitchFamily="34" charset="0"/>
            </a:endParaRPr>
          </a:p>
        </p:txBody>
      </p:sp>
      <p:sp>
        <p:nvSpPr>
          <p:cNvPr id="1173" name="Line 149"/>
          <p:cNvSpPr>
            <a:spLocks noChangeShapeType="1"/>
          </p:cNvSpPr>
          <p:nvPr userDrawn="1"/>
        </p:nvSpPr>
        <p:spPr bwMode="auto">
          <a:xfrm>
            <a:off x="34925" y="6496050"/>
            <a:ext cx="9074150" cy="0"/>
          </a:xfrm>
          <a:prstGeom prst="line">
            <a:avLst/>
          </a:prstGeom>
          <a:noFill/>
          <a:ln w="25400">
            <a:solidFill>
              <a:schemeClr val="hlink"/>
            </a:solidFill>
            <a:round/>
            <a:headEnd/>
            <a:tailEnd/>
          </a:ln>
          <a:effectLst/>
        </p:spPr>
        <p:txBody>
          <a:bodyPr/>
          <a:lstStyle/>
          <a:p>
            <a:pPr fontAlgn="base">
              <a:spcBef>
                <a:spcPct val="0"/>
              </a:spcBef>
              <a:spcAft>
                <a:spcPct val="0"/>
              </a:spcAft>
              <a:defRPr/>
            </a:pPr>
            <a:endParaRPr lang="en-US" b="1">
              <a:solidFill>
                <a:srgbClr val="000000"/>
              </a:solidFill>
              <a:latin typeface="Century Gothic" pitchFamily="34" charset="0"/>
            </a:endParaRPr>
          </a:p>
        </p:txBody>
      </p:sp>
      <p:sp>
        <p:nvSpPr>
          <p:cNvPr id="1285" name="Rectangle 261"/>
          <p:cNvSpPr>
            <a:spLocks noChangeArrowheads="1"/>
          </p:cNvSpPr>
          <p:nvPr userDrawn="1"/>
        </p:nvSpPr>
        <p:spPr bwMode="auto">
          <a:xfrm>
            <a:off x="458788" y="3357563"/>
            <a:ext cx="1198562" cy="274637"/>
          </a:xfrm>
          <a:prstGeom prst="rect">
            <a:avLst/>
          </a:prstGeom>
          <a:noFill/>
          <a:ln w="9525">
            <a:noFill/>
            <a:miter lim="800000"/>
            <a:headEnd/>
            <a:tailEnd/>
          </a:ln>
          <a:effectLst/>
        </p:spPr>
        <p:txBody>
          <a:bodyPr wrap="none" lIns="0" rIns="0" anchor="ctr">
            <a:spAutoFit/>
          </a:bodyPr>
          <a:lstStyle/>
          <a:p>
            <a:pPr fontAlgn="base">
              <a:spcBef>
                <a:spcPct val="0"/>
              </a:spcBef>
              <a:spcAft>
                <a:spcPct val="0"/>
              </a:spcAft>
              <a:defRPr/>
            </a:pPr>
            <a:r>
              <a:rPr lang="en-US" sz="1200" b="1">
                <a:solidFill>
                  <a:srgbClr val="FFFFFF"/>
                </a:solidFill>
                <a:latin typeface="Century Gothic" pitchFamily="34" charset="0"/>
              </a:rPr>
              <a:t>STRATEGIC PLAN</a:t>
            </a:r>
          </a:p>
        </p:txBody>
      </p:sp>
      <p:sp>
        <p:nvSpPr>
          <p:cNvPr id="43" name="Rectangle 148"/>
          <p:cNvSpPr>
            <a:spLocks noChangeArrowheads="1"/>
          </p:cNvSpPr>
          <p:nvPr userDrawn="1"/>
        </p:nvSpPr>
        <p:spPr bwMode="auto">
          <a:xfrm>
            <a:off x="0" y="0"/>
            <a:ext cx="9144000" cy="3325091"/>
          </a:xfrm>
          <a:prstGeom prst="rect">
            <a:avLst/>
          </a:prstGeom>
          <a:gradFill>
            <a:gsLst>
              <a:gs pos="0">
                <a:schemeClr val="accent1">
                  <a:lumMod val="75000"/>
                </a:schemeClr>
              </a:gs>
              <a:gs pos="46000">
                <a:schemeClr val="accent1">
                  <a:lumMod val="75000"/>
                  <a:alpha val="97000"/>
                </a:schemeClr>
              </a:gs>
              <a:gs pos="63000">
                <a:schemeClr val="accent1">
                  <a:lumMod val="75000"/>
                </a:schemeClr>
              </a:gs>
              <a:gs pos="82000">
                <a:schemeClr val="accent1">
                  <a:lumMod val="75000"/>
                  <a:alpha val="97000"/>
                </a:schemeClr>
              </a:gs>
            </a:gsLst>
            <a:lin ang="18000000" scaled="0"/>
          </a:gradFill>
          <a:ln w="9525">
            <a:noFill/>
            <a:miter lim="800000"/>
            <a:headEnd/>
            <a:tailEnd/>
          </a:ln>
          <a:effectLst/>
        </p:spPr>
        <p:txBody>
          <a:bodyPr wrap="none" anchor="ctr"/>
          <a:lstStyle/>
          <a:p>
            <a:pPr fontAlgn="base">
              <a:spcBef>
                <a:spcPct val="0"/>
              </a:spcBef>
              <a:spcAft>
                <a:spcPct val="0"/>
              </a:spcAft>
              <a:defRPr/>
            </a:pPr>
            <a:endParaRPr lang="en-US" b="1">
              <a:solidFill>
                <a:srgbClr val="000000"/>
              </a:solidFill>
              <a:latin typeface="Century Gothic" pitchFamily="34" charset="0"/>
            </a:endParaRPr>
          </a:p>
        </p:txBody>
      </p:sp>
      <p:sp>
        <p:nvSpPr>
          <p:cNvPr id="44" name="Line 149"/>
          <p:cNvSpPr>
            <a:spLocks noChangeShapeType="1"/>
          </p:cNvSpPr>
          <p:nvPr userDrawn="1"/>
        </p:nvSpPr>
        <p:spPr bwMode="auto">
          <a:xfrm flipV="1">
            <a:off x="0" y="3360717"/>
            <a:ext cx="9144000" cy="10144"/>
          </a:xfrm>
          <a:prstGeom prst="line">
            <a:avLst/>
          </a:prstGeom>
          <a:noFill/>
          <a:ln w="25400">
            <a:solidFill>
              <a:schemeClr val="hlink"/>
            </a:solidFill>
            <a:round/>
            <a:headEnd/>
            <a:tailEnd/>
          </a:ln>
          <a:effectLst/>
        </p:spPr>
        <p:txBody>
          <a:bodyPr/>
          <a:lstStyle/>
          <a:p>
            <a:pPr fontAlgn="base">
              <a:spcBef>
                <a:spcPct val="0"/>
              </a:spcBef>
              <a:spcAft>
                <a:spcPct val="0"/>
              </a:spcAft>
              <a:defRPr/>
            </a:pPr>
            <a:endParaRPr lang="en-US" b="1">
              <a:solidFill>
                <a:srgbClr val="000000"/>
              </a:solidFill>
              <a:latin typeface="Century Gothic" pitchFamily="34" charset="0"/>
            </a:endParaRPr>
          </a:p>
        </p:txBody>
      </p:sp>
      <p:cxnSp>
        <p:nvCxnSpPr>
          <p:cNvPr id="50" name="Straight Connector 49"/>
          <p:cNvCxnSpPr/>
          <p:nvPr userDrawn="1"/>
        </p:nvCxnSpPr>
        <p:spPr bwMode="auto">
          <a:xfrm flipH="1">
            <a:off x="4606183" y="3486684"/>
            <a:ext cx="1" cy="2914116"/>
          </a:xfrm>
          <a:prstGeom prst="line">
            <a:avLst/>
          </a:prstGeom>
          <a:solidFill>
            <a:schemeClr val="accent1"/>
          </a:solidFill>
          <a:ln w="9525" cap="flat" cmpd="sng" algn="ctr">
            <a:solidFill>
              <a:schemeClr val="accent6">
                <a:lumMod val="75000"/>
                <a:lumOff val="25000"/>
              </a:schemeClr>
            </a:solidFill>
            <a:prstDash val="solid"/>
            <a:round/>
            <a:headEnd type="none" w="med" len="med"/>
            <a:tailEnd type="none" w="med" len="med"/>
          </a:ln>
          <a:effectLst/>
        </p:spPr>
      </p:cxnSp>
      <p:pic>
        <p:nvPicPr>
          <p:cNvPr id="58" name="Picture 57" descr="TNCORE Logo Uppercase.jpg"/>
          <p:cNvPicPr>
            <a:picLocks noChangeAspect="1"/>
          </p:cNvPicPr>
          <p:nvPr userDrawn="1"/>
        </p:nvPicPr>
        <p:blipFill>
          <a:blip r:embed="rId13" cstate="print"/>
          <a:stretch>
            <a:fillRect/>
          </a:stretch>
        </p:blipFill>
        <p:spPr>
          <a:xfrm>
            <a:off x="393107" y="4545650"/>
            <a:ext cx="3700329" cy="873878"/>
          </a:xfrm>
          <a:prstGeom prst="rect">
            <a:avLst/>
          </a:prstGeom>
        </p:spPr>
      </p:pic>
    </p:spTree>
    <p:extLst>
      <p:ext uri="{BB962C8B-B14F-4D97-AF65-F5344CB8AC3E}">
        <p14:creationId xmlns:p14="http://schemas.microsoft.com/office/powerpoint/2010/main" val="237120880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entury Gothic" pitchFamily="34" charset="0"/>
        </a:defRPr>
      </a:lvl2pPr>
      <a:lvl3pPr algn="ctr" rtl="0" eaLnBrk="0" fontAlgn="base" hangingPunct="0">
        <a:spcBef>
          <a:spcPct val="0"/>
        </a:spcBef>
        <a:spcAft>
          <a:spcPct val="0"/>
        </a:spcAft>
        <a:defRPr sz="4400">
          <a:solidFill>
            <a:schemeClr val="tx2"/>
          </a:solidFill>
          <a:latin typeface="Century Gothic" pitchFamily="34" charset="0"/>
        </a:defRPr>
      </a:lvl3pPr>
      <a:lvl4pPr algn="ctr" rtl="0" eaLnBrk="0" fontAlgn="base" hangingPunct="0">
        <a:spcBef>
          <a:spcPct val="0"/>
        </a:spcBef>
        <a:spcAft>
          <a:spcPct val="0"/>
        </a:spcAft>
        <a:defRPr sz="4400">
          <a:solidFill>
            <a:schemeClr val="tx2"/>
          </a:solidFill>
          <a:latin typeface="Century Gothic" pitchFamily="34" charset="0"/>
        </a:defRPr>
      </a:lvl4pPr>
      <a:lvl5pPr algn="ctr" rtl="0" eaLnBrk="0" fontAlgn="base" hangingPunct="0">
        <a:spcBef>
          <a:spcPct val="0"/>
        </a:spcBef>
        <a:spcAft>
          <a:spcPct val="0"/>
        </a:spcAft>
        <a:defRPr sz="4400">
          <a:solidFill>
            <a:schemeClr val="tx2"/>
          </a:solidFill>
          <a:latin typeface="Century Gothic" pitchFamily="34" charset="0"/>
        </a:defRPr>
      </a:lvl5pPr>
      <a:lvl6pPr marL="457200" algn="ctr" rtl="0" fontAlgn="base">
        <a:spcBef>
          <a:spcPct val="0"/>
        </a:spcBef>
        <a:spcAft>
          <a:spcPct val="0"/>
        </a:spcAft>
        <a:defRPr sz="4400">
          <a:solidFill>
            <a:schemeClr val="tx2"/>
          </a:solidFill>
          <a:latin typeface="Century Gothic" pitchFamily="34" charset="0"/>
        </a:defRPr>
      </a:lvl6pPr>
      <a:lvl7pPr marL="914400" algn="ctr" rtl="0" fontAlgn="base">
        <a:spcBef>
          <a:spcPct val="0"/>
        </a:spcBef>
        <a:spcAft>
          <a:spcPct val="0"/>
        </a:spcAft>
        <a:defRPr sz="4400">
          <a:solidFill>
            <a:schemeClr val="tx2"/>
          </a:solidFill>
          <a:latin typeface="Century Gothic" pitchFamily="34" charset="0"/>
        </a:defRPr>
      </a:lvl7pPr>
      <a:lvl8pPr marL="1371600" algn="ctr" rtl="0" fontAlgn="base">
        <a:spcBef>
          <a:spcPct val="0"/>
        </a:spcBef>
        <a:spcAft>
          <a:spcPct val="0"/>
        </a:spcAft>
        <a:defRPr sz="4400">
          <a:solidFill>
            <a:schemeClr val="tx2"/>
          </a:solidFill>
          <a:latin typeface="Century Gothic" pitchFamily="34" charset="0"/>
        </a:defRPr>
      </a:lvl8pPr>
      <a:lvl9pPr marL="1828800" algn="ctr" rtl="0" fontAlgn="base">
        <a:spcBef>
          <a:spcPct val="0"/>
        </a:spcBef>
        <a:spcAft>
          <a:spcPct val="0"/>
        </a:spcAft>
        <a:defRPr sz="4400">
          <a:solidFill>
            <a:schemeClr val="tx2"/>
          </a:solidFill>
          <a:latin typeface="Century Gothic"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tncore.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8255" y="3965240"/>
            <a:ext cx="4405745" cy="434645"/>
          </a:xfrm>
        </p:spPr>
        <p:txBody>
          <a:bodyPr/>
          <a:lstStyle/>
          <a:p>
            <a:r>
              <a:rPr lang="en-US" dirty="0"/>
              <a:t/>
            </a:r>
            <a:br>
              <a:rPr lang="en-US" dirty="0"/>
            </a:br>
            <a:r>
              <a:rPr lang="en-US" dirty="0" err="1" smtClean="0"/>
              <a:t>TNCore</a:t>
            </a:r>
            <a:r>
              <a:rPr lang="en-US" dirty="0" smtClean="0"/>
              <a:t> Literacy in Social Studies Summer Training</a:t>
            </a:r>
            <a:br>
              <a:rPr lang="en-US" dirty="0" smtClean="0"/>
            </a:br>
            <a:r>
              <a:rPr lang="en-US" dirty="0"/>
              <a:t/>
            </a:r>
            <a:br>
              <a:rPr lang="en-US" dirty="0"/>
            </a:br>
            <a:r>
              <a:rPr lang="en-US" dirty="0" smtClean="0"/>
              <a:t>Closing Session</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Tree>
    <p:extLst>
      <p:ext uri="{BB962C8B-B14F-4D97-AF65-F5344CB8AC3E}">
        <p14:creationId xmlns:p14="http://schemas.microsoft.com/office/powerpoint/2010/main" val="15261514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Video </a:t>
            </a:r>
            <a:r>
              <a:rPr lang="en-US" dirty="0"/>
              <a:t>6</a:t>
            </a:r>
            <a:r>
              <a:rPr lang="en-US" dirty="0" smtClean="0"/>
              <a:t>: TN DOE Closing video </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71822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Beliefs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8799261"/>
              </p:ext>
            </p:extLst>
          </p:nvPr>
        </p:nvGraphicFramePr>
        <p:xfrm>
          <a:off x="170973" y="1050379"/>
          <a:ext cx="8817320" cy="53496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0754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Agenda</a:t>
            </a:r>
            <a:endParaRPr lang="en-US" dirty="0"/>
          </a:p>
        </p:txBody>
      </p:sp>
      <p:sp>
        <p:nvSpPr>
          <p:cNvPr id="3" name="Content Placeholder 2"/>
          <p:cNvSpPr>
            <a:spLocks noGrp="1"/>
          </p:cNvSpPr>
          <p:nvPr>
            <p:ph idx="1"/>
          </p:nvPr>
        </p:nvSpPr>
        <p:spPr/>
        <p:txBody>
          <a:bodyPr/>
          <a:lstStyle/>
          <a:p>
            <a:r>
              <a:rPr lang="en-US" dirty="0" smtClean="0"/>
              <a:t> </a:t>
            </a:r>
            <a:r>
              <a:rPr lang="en-US" sz="2800" dirty="0" smtClean="0"/>
              <a:t>Survey completion and reflection (10 minutes)</a:t>
            </a:r>
          </a:p>
          <a:p>
            <a:r>
              <a:rPr lang="en-US" sz="2800" dirty="0"/>
              <a:t> </a:t>
            </a:r>
            <a:r>
              <a:rPr lang="en-US" sz="2800" dirty="0" smtClean="0"/>
              <a:t>Debrief of </a:t>
            </a:r>
            <a:r>
              <a:rPr lang="en-US" sz="2800" dirty="0" err="1" smtClean="0"/>
              <a:t>TNCore</a:t>
            </a:r>
            <a:r>
              <a:rPr lang="en-US" sz="2800" dirty="0" smtClean="0"/>
              <a:t> Summer Training (10 minutes)</a:t>
            </a:r>
          </a:p>
          <a:p>
            <a:r>
              <a:rPr lang="en-US" sz="2800" dirty="0"/>
              <a:t> </a:t>
            </a:r>
            <a:r>
              <a:rPr lang="en-US" sz="2800" dirty="0" smtClean="0"/>
              <a:t>Availability of Future Resources (5 minutes)</a:t>
            </a:r>
          </a:p>
          <a:p>
            <a:r>
              <a:rPr lang="en-US" sz="2800" dirty="0"/>
              <a:t> </a:t>
            </a:r>
            <a:r>
              <a:rPr lang="en-US" sz="2800" dirty="0" smtClean="0"/>
              <a:t>Closing Video (5 minutes)</a:t>
            </a:r>
          </a:p>
          <a:p>
            <a:endParaRPr lang="en-US" dirty="0"/>
          </a:p>
        </p:txBody>
      </p:sp>
    </p:spTree>
    <p:extLst>
      <p:ext uri="{BB962C8B-B14F-4D97-AF65-F5344CB8AC3E}">
        <p14:creationId xmlns:p14="http://schemas.microsoft.com/office/powerpoint/2010/main" val="2850577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 and Survey Completion</a:t>
            </a:r>
            <a:endParaRPr lang="en-US" dirty="0"/>
          </a:p>
        </p:txBody>
      </p:sp>
      <p:sp>
        <p:nvSpPr>
          <p:cNvPr id="3" name="Content Placeholder 2"/>
          <p:cNvSpPr>
            <a:spLocks noGrp="1"/>
          </p:cNvSpPr>
          <p:nvPr>
            <p:ph idx="1"/>
          </p:nvPr>
        </p:nvSpPr>
        <p:spPr>
          <a:xfrm>
            <a:off x="152400" y="1143000"/>
            <a:ext cx="8820150" cy="4686300"/>
          </a:xfrm>
        </p:spPr>
        <p:txBody>
          <a:bodyPr/>
          <a:lstStyle/>
          <a:p>
            <a:pPr marL="0" indent="0">
              <a:buNone/>
            </a:pPr>
            <a:r>
              <a:rPr lang="en-US" dirty="0" smtClean="0"/>
              <a:t> </a:t>
            </a:r>
          </a:p>
          <a:p>
            <a:r>
              <a:rPr lang="en-US" sz="2800" dirty="0" smtClean="0"/>
              <a:t> </a:t>
            </a:r>
            <a:r>
              <a:rPr lang="en-US" sz="3200" dirty="0" smtClean="0"/>
              <a:t>Please </a:t>
            </a:r>
            <a:r>
              <a:rPr lang="en-US" sz="3200" dirty="0"/>
              <a:t>take the next ten minutes to complete </a:t>
            </a:r>
            <a:r>
              <a:rPr lang="en-US" sz="3200" dirty="0" smtClean="0"/>
              <a:t>the hard copy survey regarding your experience at this training and submit prior to leaving this afternoon.</a:t>
            </a:r>
          </a:p>
          <a:p>
            <a:r>
              <a:rPr lang="en-US" sz="3200" dirty="0" smtClean="0"/>
              <a:t> Thank you for your thoughtful and honest feedback!</a:t>
            </a:r>
            <a:endParaRPr lang="en-US" sz="3200" dirty="0"/>
          </a:p>
        </p:txBody>
      </p:sp>
    </p:spTree>
    <p:extLst>
      <p:ext uri="{BB962C8B-B14F-4D97-AF65-F5344CB8AC3E}">
        <p14:creationId xmlns:p14="http://schemas.microsoft.com/office/powerpoint/2010/main" val="1124732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Debrief of </a:t>
            </a:r>
            <a:r>
              <a:rPr lang="en-US" dirty="0" err="1"/>
              <a:t>TNCore</a:t>
            </a:r>
            <a:r>
              <a:rPr lang="en-US" dirty="0"/>
              <a:t> </a:t>
            </a:r>
            <a:r>
              <a:rPr lang="en-US" dirty="0" smtClean="0"/>
              <a:t>Literacy in Social Studie</a:t>
            </a:r>
            <a:r>
              <a:rPr lang="en-US" dirty="0"/>
              <a:t>s</a:t>
            </a:r>
            <a:r>
              <a:rPr lang="en-US" dirty="0" smtClean="0"/>
              <a:t> </a:t>
            </a:r>
            <a:r>
              <a:rPr lang="en-US" dirty="0"/>
              <a:t>Summer Training</a:t>
            </a:r>
          </a:p>
        </p:txBody>
      </p:sp>
      <p:sp>
        <p:nvSpPr>
          <p:cNvPr id="3" name="Content Placeholder 2"/>
          <p:cNvSpPr>
            <a:spLocks noGrp="1"/>
          </p:cNvSpPr>
          <p:nvPr>
            <p:ph idx="1"/>
          </p:nvPr>
        </p:nvSpPr>
        <p:spPr>
          <a:xfrm>
            <a:off x="161925" y="1066800"/>
            <a:ext cx="8820150" cy="5257800"/>
          </a:xfrm>
        </p:spPr>
        <p:txBody>
          <a:bodyPr/>
          <a:lstStyle/>
          <a:p>
            <a:pPr marL="0" lvl="0" indent="0">
              <a:buNone/>
            </a:pPr>
            <a:r>
              <a:rPr lang="en-US" dirty="0"/>
              <a:t> </a:t>
            </a:r>
            <a:endParaRPr lang="en-US" dirty="0" smtClean="0"/>
          </a:p>
          <a:p>
            <a:pPr lvl="0"/>
            <a:r>
              <a:rPr lang="en-US" dirty="0"/>
              <a:t>Module 1: Analysis of a Research Simulation Task </a:t>
            </a:r>
          </a:p>
          <a:p>
            <a:pPr lvl="0"/>
            <a:r>
              <a:rPr lang="en-US" dirty="0"/>
              <a:t>Module 2: Engaging in Rigorous Social Studies Lessons</a:t>
            </a:r>
          </a:p>
          <a:p>
            <a:pPr lvl="0"/>
            <a:r>
              <a:rPr lang="en-US" dirty="0"/>
              <a:t>Module 3: Academically Productive Talk in Social Studies </a:t>
            </a:r>
          </a:p>
          <a:p>
            <a:pPr lvl="0"/>
            <a:r>
              <a:rPr lang="en-US" dirty="0"/>
              <a:t>Module 4: Text complexity and Primary Source Texts</a:t>
            </a:r>
          </a:p>
          <a:p>
            <a:pPr lvl="0"/>
            <a:r>
              <a:rPr lang="en-US" dirty="0"/>
              <a:t>Module 5: Sequenced, text-based  Questions and Tasks</a:t>
            </a:r>
          </a:p>
          <a:p>
            <a:endParaRPr lang="en-US" dirty="0"/>
          </a:p>
        </p:txBody>
      </p:sp>
    </p:spTree>
    <p:extLst>
      <p:ext uri="{BB962C8B-B14F-4D97-AF65-F5344CB8AC3E}">
        <p14:creationId xmlns:p14="http://schemas.microsoft.com/office/powerpoint/2010/main" val="3310925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Debrief of </a:t>
            </a:r>
            <a:r>
              <a:rPr lang="en-US" dirty="0" err="1" smtClean="0"/>
              <a:t>TNCore</a:t>
            </a:r>
            <a:r>
              <a:rPr lang="en-US" dirty="0" smtClean="0"/>
              <a:t> Literacy in Social Studies Summer Training</a:t>
            </a:r>
            <a:endParaRPr lang="en-US" dirty="0"/>
          </a:p>
        </p:txBody>
      </p:sp>
      <p:sp>
        <p:nvSpPr>
          <p:cNvPr id="3" name="Content Placeholder 2"/>
          <p:cNvSpPr>
            <a:spLocks noGrp="1"/>
          </p:cNvSpPr>
          <p:nvPr>
            <p:ph idx="1"/>
          </p:nvPr>
        </p:nvSpPr>
        <p:spPr/>
        <p:txBody>
          <a:bodyPr/>
          <a:lstStyle/>
          <a:p>
            <a:r>
              <a:rPr lang="en-US" sz="2800" dirty="0" smtClean="0"/>
              <a:t> Complete a quick write to answer these three questions.</a:t>
            </a:r>
          </a:p>
          <a:p>
            <a:r>
              <a:rPr lang="en-US" sz="2800" dirty="0" smtClean="0"/>
              <a:t>What are your:</a:t>
            </a:r>
          </a:p>
          <a:p>
            <a:pPr lvl="1"/>
            <a:r>
              <a:rPr lang="en-US" sz="2800" dirty="0" smtClean="0"/>
              <a:t>  	3 biggest takeaways from the training?</a:t>
            </a:r>
          </a:p>
          <a:p>
            <a:pPr lvl="1"/>
            <a:r>
              <a:rPr lang="en-US" sz="2800" dirty="0" smtClean="0"/>
              <a:t>  	2 follow up actions you’ll take between now and the      	beginning of the 2013-14 school year?</a:t>
            </a:r>
          </a:p>
          <a:p>
            <a:pPr lvl="1"/>
            <a:r>
              <a:rPr lang="en-US" sz="2800" dirty="0" smtClean="0"/>
              <a:t>  	1 long-term goal for the 2013-14 school year?</a:t>
            </a:r>
          </a:p>
          <a:p>
            <a:pPr lvl="1"/>
            <a:endParaRPr lang="en-US" dirty="0" smtClean="0"/>
          </a:p>
          <a:p>
            <a:pPr lvl="1"/>
            <a:endParaRPr lang="en-US" dirty="0"/>
          </a:p>
          <a:p>
            <a:pPr marL="171450" lvl="1" indent="0">
              <a:buNone/>
            </a:pPr>
            <a:endParaRPr lang="en-US" dirty="0"/>
          </a:p>
        </p:txBody>
      </p:sp>
    </p:spTree>
    <p:extLst>
      <p:ext uri="{BB962C8B-B14F-4D97-AF65-F5344CB8AC3E}">
        <p14:creationId xmlns:p14="http://schemas.microsoft.com/office/powerpoint/2010/main" val="2487878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Debrief of </a:t>
            </a:r>
            <a:r>
              <a:rPr lang="en-US" dirty="0" err="1" smtClean="0"/>
              <a:t>TNCore</a:t>
            </a:r>
            <a:r>
              <a:rPr lang="en-US" dirty="0" smtClean="0"/>
              <a:t> Literacy in Social Studies Summer Training</a:t>
            </a:r>
            <a:endParaRPr lang="en-US" dirty="0"/>
          </a:p>
        </p:txBody>
      </p:sp>
      <p:sp>
        <p:nvSpPr>
          <p:cNvPr id="3" name="Content Placeholder 2"/>
          <p:cNvSpPr>
            <a:spLocks noGrp="1"/>
          </p:cNvSpPr>
          <p:nvPr>
            <p:ph idx="1"/>
          </p:nvPr>
        </p:nvSpPr>
        <p:spPr/>
        <p:txBody>
          <a:bodyPr/>
          <a:lstStyle/>
          <a:p>
            <a:r>
              <a:rPr lang="en-US" sz="2800" dirty="0" smtClean="0"/>
              <a:t> Now let’s break into small group discussion before we share out whole group.</a:t>
            </a:r>
          </a:p>
          <a:p>
            <a:r>
              <a:rPr lang="en-US" sz="2800" dirty="0" smtClean="0"/>
              <a:t>What are your:</a:t>
            </a:r>
          </a:p>
          <a:p>
            <a:pPr lvl="1"/>
            <a:r>
              <a:rPr lang="en-US" sz="2800" dirty="0" smtClean="0"/>
              <a:t>  	3 biggest takeaways from the training?</a:t>
            </a:r>
          </a:p>
          <a:p>
            <a:pPr lvl="1"/>
            <a:r>
              <a:rPr lang="en-US" sz="2800" dirty="0" smtClean="0"/>
              <a:t>  	2 follow up actions you’ll take between now and the      	beginning of the 2013-14 school year?</a:t>
            </a:r>
          </a:p>
          <a:p>
            <a:pPr lvl="1"/>
            <a:r>
              <a:rPr lang="en-US" sz="2800" dirty="0" smtClean="0"/>
              <a:t>  	1 long-term goal for the 2013-14 school year?</a:t>
            </a:r>
          </a:p>
          <a:p>
            <a:pPr lvl="1"/>
            <a:endParaRPr lang="en-US" dirty="0" smtClean="0"/>
          </a:p>
          <a:p>
            <a:pPr lvl="1"/>
            <a:endParaRPr lang="en-US" dirty="0"/>
          </a:p>
          <a:p>
            <a:pPr marL="171450" lvl="1" indent="0">
              <a:buNone/>
            </a:pPr>
            <a:endParaRPr lang="en-US" dirty="0"/>
          </a:p>
        </p:txBody>
      </p:sp>
    </p:spTree>
    <p:extLst>
      <p:ext uri="{BB962C8B-B14F-4D97-AF65-F5344CB8AC3E}">
        <p14:creationId xmlns:p14="http://schemas.microsoft.com/office/powerpoint/2010/main" val="91626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Resources </a:t>
            </a:r>
            <a:endParaRPr lang="en-US" dirty="0"/>
          </a:p>
        </p:txBody>
      </p:sp>
      <p:sp>
        <p:nvSpPr>
          <p:cNvPr id="3" name="Content Placeholder 2"/>
          <p:cNvSpPr>
            <a:spLocks noGrp="1"/>
          </p:cNvSpPr>
          <p:nvPr>
            <p:ph idx="1"/>
          </p:nvPr>
        </p:nvSpPr>
        <p:spPr>
          <a:xfrm>
            <a:off x="0" y="1066800"/>
            <a:ext cx="9144000" cy="5410200"/>
          </a:xfrm>
        </p:spPr>
        <p:txBody>
          <a:bodyPr/>
          <a:lstStyle/>
          <a:p>
            <a:r>
              <a:rPr lang="en-US" dirty="0" smtClean="0"/>
              <a:t> Summer </a:t>
            </a:r>
            <a:r>
              <a:rPr lang="en-US" dirty="0"/>
              <a:t>Training </a:t>
            </a:r>
            <a:r>
              <a:rPr lang="en-US" dirty="0" smtClean="0"/>
              <a:t>Materials </a:t>
            </a:r>
            <a:r>
              <a:rPr lang="en-US" dirty="0"/>
              <a:t>available on </a:t>
            </a:r>
            <a:r>
              <a:rPr lang="en-US" dirty="0" smtClean="0">
                <a:hlinkClick r:id="rId3"/>
              </a:rPr>
              <a:t>www.TNCore.org</a:t>
            </a:r>
            <a:r>
              <a:rPr lang="en-US" dirty="0"/>
              <a:t> </a:t>
            </a:r>
            <a:r>
              <a:rPr lang="en-US" dirty="0" smtClean="0"/>
              <a:t>by August 1</a:t>
            </a:r>
            <a:endParaRPr lang="en-US" dirty="0"/>
          </a:p>
          <a:p>
            <a:pPr lvl="1"/>
            <a:r>
              <a:rPr lang="en-US" sz="2400" dirty="0" smtClean="0"/>
              <a:t> You </a:t>
            </a:r>
            <a:r>
              <a:rPr lang="en-US" sz="2400" dirty="0"/>
              <a:t>can find </a:t>
            </a:r>
            <a:r>
              <a:rPr lang="en-US" sz="2400" dirty="0" smtClean="0"/>
              <a:t>the Summer Training Materials by following these steps at the </a:t>
            </a:r>
            <a:r>
              <a:rPr lang="en-US" sz="2400" dirty="0" smtClean="0">
                <a:hlinkClick r:id="rId3"/>
              </a:rPr>
              <a:t>www.TNCore.org</a:t>
            </a:r>
            <a:r>
              <a:rPr lang="en-US" sz="2400" dirty="0" smtClean="0"/>
              <a:t> website:</a:t>
            </a:r>
          </a:p>
          <a:p>
            <a:pPr lvl="2"/>
            <a:r>
              <a:rPr lang="en-US" sz="2400" dirty="0" smtClean="0"/>
              <a:t> Scroll to the ELA drop down menu on the homepage</a:t>
            </a:r>
          </a:p>
          <a:p>
            <a:pPr lvl="2"/>
            <a:r>
              <a:rPr lang="en-US" sz="2400" dirty="0"/>
              <a:t> </a:t>
            </a:r>
            <a:r>
              <a:rPr lang="en-US" sz="2400" dirty="0" smtClean="0"/>
              <a:t>Scroll to Training</a:t>
            </a:r>
          </a:p>
          <a:p>
            <a:pPr lvl="2"/>
            <a:r>
              <a:rPr lang="en-US" sz="2400" dirty="0"/>
              <a:t> </a:t>
            </a:r>
            <a:r>
              <a:rPr lang="en-US" sz="2400" dirty="0" smtClean="0"/>
              <a:t>Click on Materials</a:t>
            </a:r>
            <a:endParaRPr lang="en-US" sz="2400" dirty="0"/>
          </a:p>
          <a:p>
            <a:pPr lvl="0">
              <a:buClr>
                <a:srgbClr val="899DC8"/>
              </a:buClr>
            </a:pPr>
            <a:r>
              <a:rPr lang="en-US" dirty="0" smtClean="0">
                <a:solidFill>
                  <a:srgbClr val="000000"/>
                </a:solidFill>
              </a:rPr>
              <a:t> Future </a:t>
            </a:r>
            <a:r>
              <a:rPr lang="en-US" dirty="0">
                <a:solidFill>
                  <a:srgbClr val="000000"/>
                </a:solidFill>
              </a:rPr>
              <a:t>Rollout of </a:t>
            </a:r>
            <a:r>
              <a:rPr lang="en-US" dirty="0" smtClean="0">
                <a:solidFill>
                  <a:srgbClr val="000000"/>
                </a:solidFill>
              </a:rPr>
              <a:t>Resources</a:t>
            </a:r>
          </a:p>
          <a:p>
            <a:pPr lvl="1">
              <a:buClr>
                <a:srgbClr val="899DC8"/>
              </a:buClr>
            </a:pPr>
            <a:r>
              <a:rPr lang="en-US" dirty="0" smtClean="0">
                <a:solidFill>
                  <a:srgbClr val="000000"/>
                </a:solidFill>
              </a:rPr>
              <a:t> Training models</a:t>
            </a:r>
            <a:endParaRPr lang="en-US" dirty="0"/>
          </a:p>
          <a:p>
            <a:pPr lvl="1">
              <a:buClr>
                <a:srgbClr val="899DC8"/>
              </a:buClr>
            </a:pPr>
            <a:r>
              <a:rPr lang="en-US" dirty="0">
                <a:solidFill>
                  <a:srgbClr val="000000"/>
                </a:solidFill>
              </a:rPr>
              <a:t> </a:t>
            </a:r>
            <a:r>
              <a:rPr lang="en-US" dirty="0" smtClean="0">
                <a:solidFill>
                  <a:srgbClr val="000000"/>
                </a:solidFill>
              </a:rPr>
              <a:t>Additional units available beginning in August</a:t>
            </a:r>
            <a:endParaRPr lang="en-US" dirty="0">
              <a:solidFill>
                <a:srgbClr val="000000"/>
              </a:solidFill>
            </a:endParaRPr>
          </a:p>
        </p:txBody>
      </p:sp>
    </p:spTree>
    <p:extLst>
      <p:ext uri="{BB962C8B-B14F-4D97-AF65-F5344CB8AC3E}">
        <p14:creationId xmlns:p14="http://schemas.microsoft.com/office/powerpoint/2010/main" val="1954620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Snapshot of What’s to Come: Training Models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17585921"/>
              </p:ext>
            </p:extLst>
          </p:nvPr>
        </p:nvGraphicFramePr>
        <p:xfrm>
          <a:off x="304800" y="1219200"/>
          <a:ext cx="8226425" cy="1614488"/>
        </p:xfrm>
        <a:graphic>
          <a:graphicData uri="http://schemas.openxmlformats.org/drawingml/2006/table">
            <a:tbl>
              <a:tblPr firstRow="1" firstCol="1" bandRow="1">
                <a:tableStyleId>{5C22544A-7EE6-4342-B048-85BDC9FD1C3A}</a:tableStyleId>
              </a:tblPr>
              <a:tblGrid>
                <a:gridCol w="1370965"/>
                <a:gridCol w="1370965"/>
                <a:gridCol w="1370965"/>
                <a:gridCol w="1370965"/>
                <a:gridCol w="1370965"/>
                <a:gridCol w="1371600"/>
              </a:tblGrid>
              <a:tr h="200678">
                <a:tc>
                  <a:txBody>
                    <a:bodyPr/>
                    <a:lstStyle/>
                    <a:p>
                      <a:pPr marL="0" marR="0">
                        <a:lnSpc>
                          <a:spcPct val="107000"/>
                        </a:lnSpc>
                        <a:spcBef>
                          <a:spcPts val="0"/>
                        </a:spcBef>
                        <a:spcAft>
                          <a:spcPts val="0"/>
                        </a:spcAft>
                      </a:pPr>
                      <a:r>
                        <a:rPr lang="en-US" sz="1100" dirty="0">
                          <a:effectLst/>
                        </a:rPr>
                        <a:t>1 day before the start of school</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Bridge to practice assignment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1 day in the fall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Bridge to practice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1 day in the spring</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A bridge to practice assignment  </a:t>
                      </a:r>
                      <a:endParaRPr lang="en-US" sz="1100">
                        <a:effectLst/>
                        <a:latin typeface="Calibri"/>
                        <a:ea typeface="Calibri"/>
                        <a:cs typeface="Times New Roman"/>
                      </a:endParaRPr>
                    </a:p>
                  </a:txBody>
                  <a:tcPr marL="68580" marR="68580" marT="0" marB="0"/>
                </a:tc>
              </a:tr>
              <a:tr h="713721">
                <a:tc>
                  <a:txBody>
                    <a:bodyPr/>
                    <a:lstStyle/>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solidFill>
                      <a:schemeClr val="bg2"/>
                    </a:solidFill>
                  </a:tcPr>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79086256"/>
              </p:ext>
            </p:extLst>
          </p:nvPr>
        </p:nvGraphicFramePr>
        <p:xfrm>
          <a:off x="304800" y="2971800"/>
          <a:ext cx="8226425" cy="1614488"/>
        </p:xfrm>
        <a:graphic>
          <a:graphicData uri="http://schemas.openxmlformats.org/drawingml/2006/table">
            <a:tbl>
              <a:tblPr firstRow="1" firstCol="1" bandRow="1">
                <a:tableStyleId>{5C22544A-7EE6-4342-B048-85BDC9FD1C3A}</a:tableStyleId>
              </a:tblPr>
              <a:tblGrid>
                <a:gridCol w="1370965"/>
                <a:gridCol w="1370965"/>
                <a:gridCol w="1370965"/>
                <a:gridCol w="1370965"/>
                <a:gridCol w="1370965"/>
                <a:gridCol w="1371600"/>
              </a:tblGrid>
              <a:tr h="334575">
                <a:tc>
                  <a:txBody>
                    <a:bodyPr/>
                    <a:lstStyle/>
                    <a:p>
                      <a:pPr marL="0" marR="0">
                        <a:lnSpc>
                          <a:spcPct val="107000"/>
                        </a:lnSpc>
                        <a:spcBef>
                          <a:spcPts val="0"/>
                        </a:spcBef>
                        <a:spcAft>
                          <a:spcPts val="0"/>
                        </a:spcAft>
                      </a:pPr>
                      <a:r>
                        <a:rPr lang="en-US" sz="1100" dirty="0">
                          <a:effectLst/>
                        </a:rPr>
                        <a:t>2 days before the start of school</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Bridge to practice assignment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½  day in the fall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Bridge to practice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½  day in the spring</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A bridge to practice assignment  </a:t>
                      </a:r>
                      <a:endParaRPr lang="en-US" sz="1100">
                        <a:effectLst/>
                        <a:latin typeface="Calibri"/>
                        <a:ea typeface="Calibri"/>
                        <a:cs typeface="Times New Roman"/>
                      </a:endParaRPr>
                    </a:p>
                  </a:txBody>
                  <a:tcPr marL="68580" marR="68580" marT="0" marB="0"/>
                </a:tc>
              </a:tr>
              <a:tr h="1037025">
                <a:tc>
                  <a:txBody>
                    <a:bodyPr/>
                    <a:lstStyle/>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solidFill>
                      <a:schemeClr val="bg2"/>
                    </a:solidFill>
                  </a:tcPr>
                </a:tc>
                <a:tc>
                  <a:txBody>
                    <a:bodyPr/>
                    <a:lstStyle/>
                    <a:p>
                      <a:pPr marL="0" marR="0">
                        <a:lnSpc>
                          <a:spcPct val="107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525948457"/>
              </p:ext>
            </p:extLst>
          </p:nvPr>
        </p:nvGraphicFramePr>
        <p:xfrm>
          <a:off x="304800" y="4800600"/>
          <a:ext cx="8226425" cy="1614488"/>
        </p:xfrm>
        <a:graphic>
          <a:graphicData uri="http://schemas.openxmlformats.org/drawingml/2006/table">
            <a:tbl>
              <a:tblPr firstRow="1" firstCol="1" bandRow="1">
                <a:tableStyleId>{5C22544A-7EE6-4342-B048-85BDC9FD1C3A}</a:tableStyleId>
              </a:tblPr>
              <a:tblGrid>
                <a:gridCol w="1370965"/>
                <a:gridCol w="1370965"/>
                <a:gridCol w="1370965"/>
                <a:gridCol w="1370965"/>
                <a:gridCol w="1370965"/>
                <a:gridCol w="1371600"/>
              </a:tblGrid>
              <a:tr h="300669">
                <a:tc>
                  <a:txBody>
                    <a:bodyPr/>
                    <a:lstStyle/>
                    <a:p>
                      <a:pPr marL="0" marR="0">
                        <a:lnSpc>
                          <a:spcPct val="107000"/>
                        </a:lnSpc>
                        <a:spcBef>
                          <a:spcPts val="0"/>
                        </a:spcBef>
                        <a:spcAft>
                          <a:spcPts val="0"/>
                        </a:spcAft>
                      </a:pPr>
                      <a:r>
                        <a:rPr lang="en-US" sz="1100" dirty="0">
                          <a:effectLst/>
                        </a:rPr>
                        <a:t>1 </a:t>
                      </a:r>
                      <a:r>
                        <a:rPr lang="en-US" sz="1100" dirty="0" smtClean="0">
                          <a:effectLst/>
                        </a:rPr>
                        <a:t>day </a:t>
                      </a:r>
                      <a:r>
                        <a:rPr lang="en-US" sz="1100" dirty="0">
                          <a:effectLst/>
                        </a:rPr>
                        <a:t>before the start of school</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Bridge to practice assignment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½  day in the fall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Bridge to practice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½  day in the spring</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A bridge to practice assignment  </a:t>
                      </a:r>
                      <a:endParaRPr lang="en-US" sz="1100">
                        <a:effectLst/>
                        <a:latin typeface="Calibri"/>
                        <a:ea typeface="Calibri"/>
                        <a:cs typeface="Times New Roman"/>
                      </a:endParaRPr>
                    </a:p>
                  </a:txBody>
                  <a:tcPr marL="68580" marR="68580" marT="0" marB="0"/>
                </a:tc>
              </a:tr>
              <a:tr h="1069345">
                <a:tc>
                  <a:txBody>
                    <a:bodyPr/>
                    <a:lstStyle/>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p>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solidFill>
                      <a:schemeClr val="bg2"/>
                    </a:solidFill>
                  </a:tcPr>
                </a:tc>
                <a:tc>
                  <a:txBody>
                    <a:bodyPr/>
                    <a:lstStyle/>
                    <a:p>
                      <a:pPr marL="0" marR="0">
                        <a:lnSpc>
                          <a:spcPct val="107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254042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Snapshot of What’s to Come: Training Models</a:t>
            </a:r>
          </a:p>
        </p:txBody>
      </p:sp>
      <p:graphicFrame>
        <p:nvGraphicFramePr>
          <p:cNvPr id="4" name="Table 3"/>
          <p:cNvGraphicFramePr>
            <a:graphicFrameLocks noGrp="1"/>
          </p:cNvGraphicFramePr>
          <p:nvPr>
            <p:extLst>
              <p:ext uri="{D42A27DB-BD31-4B8C-83A1-F6EECF244321}">
                <p14:modId xmlns:p14="http://schemas.microsoft.com/office/powerpoint/2010/main" val="2635838033"/>
              </p:ext>
            </p:extLst>
          </p:nvPr>
        </p:nvGraphicFramePr>
        <p:xfrm>
          <a:off x="304800" y="1295395"/>
          <a:ext cx="8458200" cy="4800600"/>
        </p:xfrm>
        <a:graphic>
          <a:graphicData uri="http://schemas.openxmlformats.org/drawingml/2006/table">
            <a:tbl>
              <a:tblPr firstRow="1" firstCol="1" bandRow="1">
                <a:tableStyleId>{5C22544A-7EE6-4342-B048-85BDC9FD1C3A}</a:tableStyleId>
              </a:tblPr>
              <a:tblGrid>
                <a:gridCol w="1818300"/>
                <a:gridCol w="6639900"/>
              </a:tblGrid>
              <a:tr h="400050">
                <a:tc>
                  <a:txBody>
                    <a:bodyPr/>
                    <a:lstStyle/>
                    <a:p>
                      <a:pPr marL="0" marR="0">
                        <a:lnSpc>
                          <a:spcPct val="107000"/>
                        </a:lnSpc>
                        <a:spcBef>
                          <a:spcPts val="0"/>
                        </a:spcBef>
                        <a:spcAft>
                          <a:spcPts val="0"/>
                        </a:spcAft>
                      </a:pPr>
                      <a:r>
                        <a:rPr lang="en-US" sz="800">
                          <a:effectLst/>
                        </a:rPr>
                        <a:t>PLC 1 (50 minutes)</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266700">
                <a:tc>
                  <a:txBody>
                    <a:bodyPr/>
                    <a:lstStyle/>
                    <a:p>
                      <a:pPr marL="0" marR="0">
                        <a:lnSpc>
                          <a:spcPct val="107000"/>
                        </a:lnSpc>
                        <a:spcBef>
                          <a:spcPts val="0"/>
                        </a:spcBef>
                        <a:spcAft>
                          <a:spcPts val="0"/>
                        </a:spcAft>
                      </a:pPr>
                      <a:r>
                        <a:rPr lang="en-US" sz="800">
                          <a:effectLst/>
                        </a:rPr>
                        <a:t>Bridge to Practice 1</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400050">
                <a:tc>
                  <a:txBody>
                    <a:bodyPr/>
                    <a:lstStyle/>
                    <a:p>
                      <a:pPr marL="0" marR="0">
                        <a:lnSpc>
                          <a:spcPct val="107000"/>
                        </a:lnSpc>
                        <a:spcBef>
                          <a:spcPts val="0"/>
                        </a:spcBef>
                        <a:spcAft>
                          <a:spcPts val="0"/>
                        </a:spcAft>
                      </a:pPr>
                      <a:r>
                        <a:rPr lang="en-US" sz="800">
                          <a:effectLst/>
                        </a:rPr>
                        <a:t>PLC 2 (50 minutes)</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400050">
                <a:tc>
                  <a:txBody>
                    <a:bodyPr/>
                    <a:lstStyle/>
                    <a:p>
                      <a:pPr marL="0" marR="0">
                        <a:lnSpc>
                          <a:spcPct val="107000"/>
                        </a:lnSpc>
                        <a:spcBef>
                          <a:spcPts val="0"/>
                        </a:spcBef>
                        <a:spcAft>
                          <a:spcPts val="0"/>
                        </a:spcAft>
                      </a:pPr>
                      <a:r>
                        <a:rPr lang="en-US" sz="800">
                          <a:effectLst/>
                        </a:rPr>
                        <a:t>Bridge to Practice 2</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266700">
                <a:tc>
                  <a:txBody>
                    <a:bodyPr/>
                    <a:lstStyle/>
                    <a:p>
                      <a:pPr marL="0" marR="0">
                        <a:lnSpc>
                          <a:spcPct val="107000"/>
                        </a:lnSpc>
                        <a:spcBef>
                          <a:spcPts val="0"/>
                        </a:spcBef>
                        <a:spcAft>
                          <a:spcPts val="0"/>
                        </a:spcAft>
                      </a:pPr>
                      <a:r>
                        <a:rPr lang="en-US" sz="800">
                          <a:effectLst/>
                        </a:rPr>
                        <a:t>PLC 3 (50 minutes)</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400050">
                <a:tc>
                  <a:txBody>
                    <a:bodyPr/>
                    <a:lstStyle/>
                    <a:p>
                      <a:pPr marL="0" marR="0">
                        <a:lnSpc>
                          <a:spcPct val="107000"/>
                        </a:lnSpc>
                        <a:spcBef>
                          <a:spcPts val="0"/>
                        </a:spcBef>
                        <a:spcAft>
                          <a:spcPts val="0"/>
                        </a:spcAft>
                      </a:pPr>
                      <a:r>
                        <a:rPr lang="en-US" sz="800">
                          <a:effectLst/>
                        </a:rPr>
                        <a:t>Bridge to Practice 3</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266700">
                <a:tc>
                  <a:txBody>
                    <a:bodyPr/>
                    <a:lstStyle/>
                    <a:p>
                      <a:pPr marL="0" marR="0">
                        <a:lnSpc>
                          <a:spcPct val="107000"/>
                        </a:lnSpc>
                        <a:spcBef>
                          <a:spcPts val="0"/>
                        </a:spcBef>
                        <a:spcAft>
                          <a:spcPts val="0"/>
                        </a:spcAft>
                      </a:pPr>
                      <a:r>
                        <a:rPr lang="en-US" sz="800">
                          <a:effectLst/>
                        </a:rPr>
                        <a:t>PLC 4 (50 minutes)</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400050">
                <a:tc>
                  <a:txBody>
                    <a:bodyPr/>
                    <a:lstStyle/>
                    <a:p>
                      <a:pPr marL="0" marR="0">
                        <a:lnSpc>
                          <a:spcPct val="107000"/>
                        </a:lnSpc>
                        <a:spcBef>
                          <a:spcPts val="0"/>
                        </a:spcBef>
                        <a:spcAft>
                          <a:spcPts val="0"/>
                        </a:spcAft>
                      </a:pPr>
                      <a:r>
                        <a:rPr lang="en-US" sz="800">
                          <a:effectLst/>
                        </a:rPr>
                        <a:t>Bridge to Practice 4</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266700">
                <a:tc>
                  <a:txBody>
                    <a:bodyPr/>
                    <a:lstStyle/>
                    <a:p>
                      <a:pPr marL="0" marR="0">
                        <a:lnSpc>
                          <a:spcPct val="107000"/>
                        </a:lnSpc>
                        <a:spcBef>
                          <a:spcPts val="0"/>
                        </a:spcBef>
                        <a:spcAft>
                          <a:spcPts val="0"/>
                        </a:spcAft>
                      </a:pPr>
                      <a:r>
                        <a:rPr lang="en-US" sz="800">
                          <a:effectLst/>
                        </a:rPr>
                        <a:t>PLC 5 (50 minutes)</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400050">
                <a:tc>
                  <a:txBody>
                    <a:bodyPr/>
                    <a:lstStyle/>
                    <a:p>
                      <a:pPr marL="0" marR="0">
                        <a:lnSpc>
                          <a:spcPct val="107000"/>
                        </a:lnSpc>
                        <a:spcBef>
                          <a:spcPts val="0"/>
                        </a:spcBef>
                        <a:spcAft>
                          <a:spcPts val="0"/>
                        </a:spcAft>
                      </a:pPr>
                      <a:r>
                        <a:rPr lang="en-US" sz="800">
                          <a:effectLst/>
                        </a:rPr>
                        <a:t>Bridge to Practice 5</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266700">
                <a:tc>
                  <a:txBody>
                    <a:bodyPr/>
                    <a:lstStyle/>
                    <a:p>
                      <a:pPr marL="0" marR="0">
                        <a:lnSpc>
                          <a:spcPct val="107000"/>
                        </a:lnSpc>
                        <a:spcBef>
                          <a:spcPts val="0"/>
                        </a:spcBef>
                        <a:spcAft>
                          <a:spcPts val="0"/>
                        </a:spcAft>
                      </a:pPr>
                      <a:r>
                        <a:rPr lang="en-US" sz="800">
                          <a:effectLst/>
                        </a:rPr>
                        <a:t>PLC 6 (50 minutes)</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400050">
                <a:tc>
                  <a:txBody>
                    <a:bodyPr/>
                    <a:lstStyle/>
                    <a:p>
                      <a:pPr marL="0" marR="0">
                        <a:lnSpc>
                          <a:spcPct val="107000"/>
                        </a:lnSpc>
                        <a:spcBef>
                          <a:spcPts val="0"/>
                        </a:spcBef>
                        <a:spcAft>
                          <a:spcPts val="0"/>
                        </a:spcAft>
                      </a:pPr>
                      <a:r>
                        <a:rPr lang="en-US" sz="800">
                          <a:effectLst/>
                        </a:rPr>
                        <a:t>Bridge to Practice 6</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266700">
                <a:tc>
                  <a:txBody>
                    <a:bodyPr/>
                    <a:lstStyle/>
                    <a:p>
                      <a:pPr marL="0" marR="0">
                        <a:lnSpc>
                          <a:spcPct val="107000"/>
                        </a:lnSpc>
                        <a:spcBef>
                          <a:spcPts val="0"/>
                        </a:spcBef>
                        <a:spcAft>
                          <a:spcPts val="0"/>
                        </a:spcAft>
                      </a:pPr>
                      <a:r>
                        <a:rPr lang="en-US" sz="800">
                          <a:effectLst/>
                        </a:rPr>
                        <a:t>PLC 7 (50 minutes)</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a:effectLst/>
                        </a:rPr>
                        <a:t> </a:t>
                      </a:r>
                    </a:p>
                    <a:p>
                      <a:pPr marL="0" marR="0">
                        <a:lnSpc>
                          <a:spcPct val="107000"/>
                        </a:lnSpc>
                        <a:spcBef>
                          <a:spcPts val="0"/>
                        </a:spcBef>
                        <a:spcAft>
                          <a:spcPts val="0"/>
                        </a:spcAft>
                      </a:pPr>
                      <a:r>
                        <a:rPr lang="en-US" sz="800">
                          <a:effectLst/>
                        </a:rPr>
                        <a:t> </a:t>
                      </a:r>
                      <a:endParaRPr lang="en-US" sz="800">
                        <a:effectLst/>
                        <a:latin typeface="Calibri"/>
                        <a:ea typeface="Calibri"/>
                        <a:cs typeface="Times New Roman"/>
                      </a:endParaRPr>
                    </a:p>
                  </a:txBody>
                  <a:tcPr marL="49766" marR="49766" marT="0" marB="0"/>
                </a:tc>
              </a:tr>
              <a:tr h="400050">
                <a:tc>
                  <a:txBody>
                    <a:bodyPr/>
                    <a:lstStyle/>
                    <a:p>
                      <a:pPr marL="0" marR="0">
                        <a:lnSpc>
                          <a:spcPct val="107000"/>
                        </a:lnSpc>
                        <a:spcBef>
                          <a:spcPts val="0"/>
                        </a:spcBef>
                        <a:spcAft>
                          <a:spcPts val="0"/>
                        </a:spcAft>
                      </a:pPr>
                      <a:r>
                        <a:rPr lang="en-US" sz="800">
                          <a:effectLst/>
                        </a:rPr>
                        <a:t>Bridge to Practice 7</a:t>
                      </a:r>
                      <a:endParaRPr lang="en-US" sz="800">
                        <a:effectLst/>
                        <a:latin typeface="Calibri"/>
                        <a:ea typeface="Calibri"/>
                        <a:cs typeface="Times New Roman"/>
                      </a:endParaRPr>
                    </a:p>
                  </a:txBody>
                  <a:tcPr marL="49766" marR="49766" marT="0" marB="0"/>
                </a:tc>
                <a:tc>
                  <a:txBody>
                    <a:bodyPr/>
                    <a:lstStyle/>
                    <a:p>
                      <a:pPr marL="0" marR="0">
                        <a:lnSpc>
                          <a:spcPct val="107000"/>
                        </a:lnSpc>
                        <a:spcBef>
                          <a:spcPts val="0"/>
                        </a:spcBef>
                        <a:spcAft>
                          <a:spcPts val="0"/>
                        </a:spcAft>
                      </a:pPr>
                      <a:r>
                        <a:rPr lang="en-US" sz="800" dirty="0">
                          <a:effectLst/>
                        </a:rPr>
                        <a:t> </a:t>
                      </a:r>
                    </a:p>
                    <a:p>
                      <a:pPr marL="0" marR="0">
                        <a:lnSpc>
                          <a:spcPct val="107000"/>
                        </a:lnSpc>
                        <a:spcBef>
                          <a:spcPts val="0"/>
                        </a:spcBef>
                        <a:spcAft>
                          <a:spcPts val="0"/>
                        </a:spcAft>
                      </a:pPr>
                      <a:r>
                        <a:rPr lang="en-US" sz="800" dirty="0">
                          <a:effectLst/>
                        </a:rPr>
                        <a:t> </a:t>
                      </a:r>
                    </a:p>
                    <a:p>
                      <a:pPr marL="0" marR="0">
                        <a:lnSpc>
                          <a:spcPct val="107000"/>
                        </a:lnSpc>
                        <a:spcBef>
                          <a:spcPts val="0"/>
                        </a:spcBef>
                        <a:spcAft>
                          <a:spcPts val="0"/>
                        </a:spcAft>
                      </a:pPr>
                      <a:r>
                        <a:rPr lang="en-US" sz="800" dirty="0">
                          <a:effectLst/>
                        </a:rPr>
                        <a:t> </a:t>
                      </a:r>
                      <a:endParaRPr lang="en-US" sz="800" dirty="0">
                        <a:effectLst/>
                        <a:latin typeface="Calibri"/>
                        <a:ea typeface="Calibri"/>
                        <a:cs typeface="Times New Roman"/>
                      </a:endParaRPr>
                    </a:p>
                  </a:txBody>
                  <a:tcPr marL="49766" marR="49766" marT="0" marB="0"/>
                </a:tc>
              </a:tr>
            </a:tbl>
          </a:graphicData>
        </a:graphic>
      </p:graphicFrame>
    </p:spTree>
    <p:extLst>
      <p:ext uri="{BB962C8B-B14F-4D97-AF65-F5344CB8AC3E}">
        <p14:creationId xmlns:p14="http://schemas.microsoft.com/office/powerpoint/2010/main" val="3653418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Custom Design 1">
      <a:dk1>
        <a:srgbClr val="000000"/>
      </a:dk1>
      <a:lt1>
        <a:srgbClr val="FFFFFF"/>
      </a:lt1>
      <a:dk2>
        <a:srgbClr val="A2A3A7"/>
      </a:dk2>
      <a:lt2>
        <a:srgbClr val="D1D2D4"/>
      </a:lt2>
      <a:accent1>
        <a:srgbClr val="1D1551"/>
      </a:accent1>
      <a:accent2>
        <a:srgbClr val="3E1012"/>
      </a:accent2>
      <a:accent3>
        <a:srgbClr val="FFFFFF"/>
      </a:accent3>
      <a:accent4>
        <a:srgbClr val="000000"/>
      </a:accent4>
      <a:accent5>
        <a:srgbClr val="ABAAB3"/>
      </a:accent5>
      <a:accent6>
        <a:srgbClr val="370D0F"/>
      </a:accent6>
      <a:hlink>
        <a:srgbClr val="9D1C21"/>
      </a:hlink>
      <a:folHlink>
        <a:srgbClr val="899DC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entury Gothic"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entury Gothic" pitchFamily="34" charset="0"/>
          </a:defRPr>
        </a:defPPr>
      </a:lstStyle>
    </a:lnDef>
  </a:objectDefaults>
  <a:extraClrSchemeLst>
    <a:extraClrScheme>
      <a:clrScheme name="Custom Design 1">
        <a:dk1>
          <a:srgbClr val="000000"/>
        </a:dk1>
        <a:lt1>
          <a:srgbClr val="FFFFFF"/>
        </a:lt1>
        <a:dk2>
          <a:srgbClr val="A2A3A7"/>
        </a:dk2>
        <a:lt2>
          <a:srgbClr val="D1D2D4"/>
        </a:lt2>
        <a:accent1>
          <a:srgbClr val="1D1551"/>
        </a:accent1>
        <a:accent2>
          <a:srgbClr val="3E1012"/>
        </a:accent2>
        <a:accent3>
          <a:srgbClr val="FFFFFF"/>
        </a:accent3>
        <a:accent4>
          <a:srgbClr val="000000"/>
        </a:accent4>
        <a:accent5>
          <a:srgbClr val="ABAAB3"/>
        </a:accent5>
        <a:accent6>
          <a:srgbClr val="370D0F"/>
        </a:accent6>
        <a:hlink>
          <a:srgbClr val="9D1C21"/>
        </a:hlink>
        <a:folHlink>
          <a:srgbClr val="899DC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A2A3A7"/>
      </a:dk2>
      <a:lt2>
        <a:srgbClr val="D1D2D4"/>
      </a:lt2>
      <a:accent1>
        <a:srgbClr val="1D1551"/>
      </a:accent1>
      <a:accent2>
        <a:srgbClr val="3E1012"/>
      </a:accent2>
      <a:accent3>
        <a:srgbClr val="FFFFFF"/>
      </a:accent3>
      <a:accent4>
        <a:srgbClr val="000000"/>
      </a:accent4>
      <a:accent5>
        <a:srgbClr val="ABAAB3"/>
      </a:accent5>
      <a:accent6>
        <a:srgbClr val="370D0F"/>
      </a:accent6>
      <a:hlink>
        <a:srgbClr val="9D1C21"/>
      </a:hlink>
      <a:folHlink>
        <a:srgbClr val="899DC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entury Gothic"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entury Gothic" pitchFamily="34" charset="0"/>
          </a:defRPr>
        </a:defPPr>
      </a:lstStyle>
    </a:lnDef>
  </a:objectDefaults>
  <a:extraClrSchemeLst>
    <a:extraClrScheme>
      <a:clrScheme name="Default Design 1">
        <a:dk1>
          <a:srgbClr val="000000"/>
        </a:dk1>
        <a:lt1>
          <a:srgbClr val="FFFFFF"/>
        </a:lt1>
        <a:dk2>
          <a:srgbClr val="A2A3A7"/>
        </a:dk2>
        <a:lt2>
          <a:srgbClr val="D1D2D4"/>
        </a:lt2>
        <a:accent1>
          <a:srgbClr val="1D1551"/>
        </a:accent1>
        <a:accent2>
          <a:srgbClr val="3E1012"/>
        </a:accent2>
        <a:accent3>
          <a:srgbClr val="FFFFFF"/>
        </a:accent3>
        <a:accent4>
          <a:srgbClr val="000000"/>
        </a:accent4>
        <a:accent5>
          <a:srgbClr val="ABAAB3"/>
        </a:accent5>
        <a:accent6>
          <a:srgbClr val="370D0F"/>
        </a:accent6>
        <a:hlink>
          <a:srgbClr val="9D1C21"/>
        </a:hlink>
        <a:folHlink>
          <a:srgbClr val="899DC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1499</TotalTime>
  <Words>1269</Words>
  <Application>Microsoft Office PowerPoint</Application>
  <PresentationFormat>On-screen Show (4:3)</PresentationFormat>
  <Paragraphs>205</Paragraphs>
  <Slides>11</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Century Gothic</vt:lpstr>
      <vt:lpstr>Times New Roman</vt:lpstr>
      <vt:lpstr>1_Custom Design</vt:lpstr>
      <vt:lpstr>1_Default Design</vt:lpstr>
      <vt:lpstr> TNCore Literacy in Social Studies Summer Training  Closing Session    </vt:lpstr>
      <vt:lpstr>Closing Agenda</vt:lpstr>
      <vt:lpstr>Reflection and Survey Completion</vt:lpstr>
      <vt:lpstr>Debrief of TNCore Literacy in Social Studies Summer Training</vt:lpstr>
      <vt:lpstr>Debrief of TNCore Literacy in Social Studies Summer Training</vt:lpstr>
      <vt:lpstr>Debrief of TNCore Literacy in Social Studies Summer Training</vt:lpstr>
      <vt:lpstr>Future Resources </vt:lpstr>
      <vt:lpstr>A Snapshot of What’s to Come: Training Models</vt:lpstr>
      <vt:lpstr>A Snapshot of What’s to Come: Training Models</vt:lpstr>
      <vt:lpstr>Video 6: TN DOE Closing video </vt:lpstr>
      <vt:lpstr>Core Beliefs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TNCore Math Summer Training  Closing Session</dc:title>
  <dc:creator>Sarah Shepson</dc:creator>
  <cp:lastModifiedBy>Paul Davis</cp:lastModifiedBy>
  <cp:revision>36</cp:revision>
  <cp:lastPrinted>2013-06-14T19:53:27Z</cp:lastPrinted>
  <dcterms:created xsi:type="dcterms:W3CDTF">2013-06-11T21:46:50Z</dcterms:created>
  <dcterms:modified xsi:type="dcterms:W3CDTF">2016-02-01T15:54:38Z</dcterms:modified>
</cp:coreProperties>
</file>